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media/image4.jpg" ContentType="image/jpg"/>
  <Override PartName="/ppt/media/image5.jpg" ContentType="image/jpg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media/image21.jpg" ContentType="image/jp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notesMasterIdLst>
    <p:notesMasterId r:id="rId21"/>
  </p:notesMasterIdLst>
  <p:sldIdLst>
    <p:sldId id="256" r:id="rId3"/>
    <p:sldId id="257" r:id="rId4"/>
    <p:sldId id="258" r:id="rId5"/>
    <p:sldId id="259" r:id="rId6"/>
    <p:sldId id="272" r:id="rId7"/>
    <p:sldId id="260" r:id="rId8"/>
    <p:sldId id="263" r:id="rId9"/>
    <p:sldId id="264" r:id="rId10"/>
    <p:sldId id="273" r:id="rId11"/>
    <p:sldId id="275" r:id="rId12"/>
    <p:sldId id="276" r:id="rId13"/>
    <p:sldId id="277" r:id="rId14"/>
    <p:sldId id="265" r:id="rId15"/>
    <p:sldId id="266" r:id="rId16"/>
    <p:sldId id="281" r:id="rId17"/>
    <p:sldId id="279" r:id="rId18"/>
    <p:sldId id="270" r:id="rId19"/>
    <p:sldId id="271" r:id="rId20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14" y="12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2016-2022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2016-2017</c:v>
                </c:pt>
                <c:pt idx="1">
                  <c:v>2017-2018</c:v>
                </c:pt>
                <c:pt idx="2">
                  <c:v>2018-2019</c:v>
                </c:pt>
                <c:pt idx="3">
                  <c:v>2019-2020</c:v>
                </c:pt>
                <c:pt idx="4">
                  <c:v>2020-2021</c:v>
                </c:pt>
                <c:pt idx="5">
                  <c:v>2021-2022</c:v>
                </c:pt>
                <c:pt idx="6">
                  <c:v>2022-2023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793</c:v>
                </c:pt>
                <c:pt idx="1">
                  <c:v>896</c:v>
                </c:pt>
                <c:pt idx="2">
                  <c:v>987</c:v>
                </c:pt>
                <c:pt idx="3">
                  <c:v>1011</c:v>
                </c:pt>
                <c:pt idx="4">
                  <c:v>1020</c:v>
                </c:pt>
                <c:pt idx="5">
                  <c:v>1043</c:v>
                </c:pt>
                <c:pt idx="6">
                  <c:v>1120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318-46FB-B560-57EACC7C8B5E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dropLines>
        <c:marker val="1"/>
        <c:smooth val="0"/>
        <c:axId val="691181784"/>
        <c:axId val="691179488"/>
      </c:lineChart>
      <c:catAx>
        <c:axId val="691181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1179488"/>
        <c:crosses val="autoZero"/>
        <c:auto val="1"/>
        <c:lblAlgn val="ctr"/>
        <c:lblOffset val="100"/>
        <c:noMultiLvlLbl val="0"/>
      </c:catAx>
      <c:valAx>
        <c:axId val="691179488"/>
        <c:scaling>
          <c:orientation val="minMax"/>
          <c:min val="7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1181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2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539" y="0"/>
            <a:ext cx="4028440" cy="352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5F475F-633A-40E4-B23E-4906F24E7675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6"/>
            <a:ext cx="7437120" cy="276034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258"/>
            <a:ext cx="4028440" cy="3521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539" y="6658258"/>
            <a:ext cx="4028440" cy="3521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49537F-125D-43E7-9B04-569707F71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266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31:notes"/>
          <p:cNvSpPr txBox="1">
            <a:spLocks noGrp="1"/>
          </p:cNvSpPr>
          <p:nvPr>
            <p:ph type="body" idx="1"/>
          </p:nvPr>
        </p:nvSpPr>
        <p:spPr>
          <a:xfrm>
            <a:off x="522923" y="4498340"/>
            <a:ext cx="4183380" cy="368046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-188913" y="1168400"/>
            <a:ext cx="5607051" cy="31543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2:notes"/>
          <p:cNvSpPr txBox="1">
            <a:spLocks noGrp="1"/>
          </p:cNvSpPr>
          <p:nvPr>
            <p:ph type="body" idx="1"/>
          </p:nvPr>
        </p:nvSpPr>
        <p:spPr>
          <a:xfrm>
            <a:off x="522923" y="4498340"/>
            <a:ext cx="4183380" cy="368046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-188913" y="1168400"/>
            <a:ext cx="5607051" cy="31543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3:notes"/>
          <p:cNvSpPr txBox="1">
            <a:spLocks noGrp="1"/>
          </p:cNvSpPr>
          <p:nvPr>
            <p:ph type="body" idx="1"/>
          </p:nvPr>
        </p:nvSpPr>
        <p:spPr>
          <a:xfrm>
            <a:off x="522923" y="4498340"/>
            <a:ext cx="4183380" cy="368046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-188913" y="1168400"/>
            <a:ext cx="5607051" cy="31543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36:notes"/>
          <p:cNvSpPr txBox="1">
            <a:spLocks noGrp="1"/>
          </p:cNvSpPr>
          <p:nvPr>
            <p:ph type="body" idx="1"/>
          </p:nvPr>
        </p:nvSpPr>
        <p:spPr>
          <a:xfrm>
            <a:off x="522923" y="4498340"/>
            <a:ext cx="4183380" cy="368046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-188913" y="1168400"/>
            <a:ext cx="5607051" cy="31543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12:notes"/>
          <p:cNvSpPr txBox="1">
            <a:spLocks noGrp="1"/>
          </p:cNvSpPr>
          <p:nvPr>
            <p:ph type="body" idx="1"/>
          </p:nvPr>
        </p:nvSpPr>
        <p:spPr>
          <a:xfrm>
            <a:off x="522923" y="4498340"/>
            <a:ext cx="4183380" cy="3680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73" name="Google Shape;373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-188913" y="1168400"/>
            <a:ext cx="5607051" cy="31543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13:notes"/>
          <p:cNvSpPr txBox="1">
            <a:spLocks noGrp="1"/>
          </p:cNvSpPr>
          <p:nvPr>
            <p:ph type="body" idx="1"/>
          </p:nvPr>
        </p:nvSpPr>
        <p:spPr>
          <a:xfrm>
            <a:off x="522923" y="4498340"/>
            <a:ext cx="4183380" cy="3680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80" name="Google Shape;38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-188913" y="1168400"/>
            <a:ext cx="5607051" cy="31543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14:notes"/>
          <p:cNvSpPr txBox="1">
            <a:spLocks noGrp="1"/>
          </p:cNvSpPr>
          <p:nvPr>
            <p:ph type="body" idx="1"/>
          </p:nvPr>
        </p:nvSpPr>
        <p:spPr>
          <a:xfrm>
            <a:off x="522923" y="4498340"/>
            <a:ext cx="4183380" cy="3680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87" name="Google Shape;387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-188913" y="1168400"/>
            <a:ext cx="5607051" cy="31543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mbria"/>
                <a:cs typeface="Cambria"/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1"/>
          <p:cNvSpPr txBox="1">
            <a:spLocks noGrp="1"/>
          </p:cNvSpPr>
          <p:nvPr>
            <p:ph type="dt" idx="10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21"/>
          <p:cNvSpPr txBox="1">
            <a:spLocks noGrp="1"/>
          </p:cNvSpPr>
          <p:nvPr>
            <p:ph type="ftr" idx="11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21"/>
          <p:cNvSpPr>
            <a:spLocks noGrp="1"/>
          </p:cNvSpPr>
          <p:nvPr>
            <p:ph type="sldNum" idx="12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4" name="Google Shape;54;p21"/>
          <p:cNvSpPr txBox="1">
            <a:spLocks noGrp="1"/>
          </p:cNvSpPr>
          <p:nvPr>
            <p:ph type="body" idx="1"/>
          </p:nvPr>
        </p:nvSpPr>
        <p:spPr>
          <a:xfrm>
            <a:off x="6604000" y="2247900"/>
            <a:ext cx="49784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8935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Noto Sans Symbols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814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655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7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Calibri"/>
              <a:buChar char="o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A8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21"/>
          <p:cNvSpPr txBox="1">
            <a:spLocks noGrp="1"/>
          </p:cNvSpPr>
          <p:nvPr>
            <p:ph type="body" idx="2"/>
          </p:nvPr>
        </p:nvSpPr>
        <p:spPr>
          <a:xfrm>
            <a:off x="6604000" y="1447800"/>
            <a:ext cx="4978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None/>
              <a:defRPr sz="2400" b="1" i="0" u="none" strike="noStrike" cap="none">
                <a:solidFill>
                  <a:schemeClr val="accen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53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A8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21"/>
          <p:cNvSpPr txBox="1">
            <a:spLocks noGrp="1"/>
          </p:cNvSpPr>
          <p:nvPr>
            <p:ph type="body" idx="3"/>
          </p:nvPr>
        </p:nvSpPr>
        <p:spPr>
          <a:xfrm>
            <a:off x="1219200" y="2247900"/>
            <a:ext cx="49784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8935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Noto Sans Symbols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814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655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7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Calibri"/>
              <a:buChar char="o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A8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21"/>
          <p:cNvSpPr txBox="1">
            <a:spLocks noGrp="1"/>
          </p:cNvSpPr>
          <p:nvPr>
            <p:ph type="body" idx="4"/>
          </p:nvPr>
        </p:nvSpPr>
        <p:spPr>
          <a:xfrm>
            <a:off x="1219200" y="1447800"/>
            <a:ext cx="4978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None/>
              <a:defRPr sz="2400" b="1" i="0" u="none" strike="noStrike" cap="none">
                <a:solidFill>
                  <a:schemeClr val="accen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53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A8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21"/>
          <p:cNvSpPr txBox="1"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mbria"/>
              <a:buNone/>
              <a:defRPr sz="40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24816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2"/>
          <p:cNvSpPr txBox="1">
            <a:spLocks noGrp="1"/>
          </p:cNvSpPr>
          <p:nvPr>
            <p:ph type="dt" idx="10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22"/>
          <p:cNvSpPr txBox="1">
            <a:spLocks noGrp="1"/>
          </p:cNvSpPr>
          <p:nvPr>
            <p:ph type="ftr" idx="11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22"/>
          <p:cNvSpPr>
            <a:spLocks noGrp="1"/>
          </p:cNvSpPr>
          <p:nvPr>
            <p:ph type="sldNum" idx="12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3" name="Google Shape;63;p22"/>
          <p:cNvSpPr txBox="1"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mbria"/>
              <a:buNone/>
              <a:defRPr sz="40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01967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3"/>
          <p:cNvSpPr txBox="1">
            <a:spLocks noGrp="1"/>
          </p:cNvSpPr>
          <p:nvPr>
            <p:ph type="dt" idx="10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23"/>
          <p:cNvSpPr txBox="1">
            <a:spLocks noGrp="1"/>
          </p:cNvSpPr>
          <p:nvPr>
            <p:ph type="ftr" idx="11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23"/>
          <p:cNvSpPr>
            <a:spLocks noGrp="1"/>
          </p:cNvSpPr>
          <p:nvPr>
            <p:ph type="sldNum" idx="12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84735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24"/>
          <p:cNvSpPr txBox="1">
            <a:spLocks noGrp="1"/>
          </p:cNvSpPr>
          <p:nvPr>
            <p:ph type="dt" idx="10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24"/>
          <p:cNvSpPr txBox="1">
            <a:spLocks noGrp="1"/>
          </p:cNvSpPr>
          <p:nvPr>
            <p:ph type="ftr" idx="11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24"/>
          <p:cNvSpPr>
            <a:spLocks noGrp="1"/>
          </p:cNvSpPr>
          <p:nvPr>
            <p:ph type="sldNum" idx="12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3" name="Google Shape;73;p24"/>
          <p:cNvSpPr txBox="1">
            <a:spLocks noGrp="1"/>
          </p:cNvSpPr>
          <p:nvPr>
            <p:ph type="body" idx="1"/>
          </p:nvPr>
        </p:nvSpPr>
        <p:spPr>
          <a:xfrm>
            <a:off x="3962400" y="1600200"/>
            <a:ext cx="7620000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8935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Noto Sans Symbols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814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655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7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Calibri"/>
              <a:buChar char="o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A8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Google Shape;74;p24"/>
          <p:cNvSpPr txBox="1"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020"/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850"/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A8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24"/>
          <p:cNvSpPr txBox="1"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mbria"/>
              <a:buNone/>
              <a:defRPr sz="40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14749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5"/>
          <p:cNvSpPr txBox="1">
            <a:spLocks noGrp="1"/>
          </p:cNvSpPr>
          <p:nvPr>
            <p:ph type="dt" idx="10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25"/>
          <p:cNvSpPr txBox="1">
            <a:spLocks noGrp="1"/>
          </p:cNvSpPr>
          <p:nvPr>
            <p:ph type="ftr" idx="11"/>
          </p:nvPr>
        </p:nvSpPr>
        <p:spPr>
          <a:xfrm>
            <a:off x="1219200" y="6172200"/>
            <a:ext cx="5181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25"/>
          <p:cNvSpPr>
            <a:spLocks noGrp="1"/>
          </p:cNvSpPr>
          <p:nvPr>
            <p:ph type="sldNum" idx="12"/>
          </p:nvPr>
        </p:nvSpPr>
        <p:spPr>
          <a:xfrm>
            <a:off x="195072" y="6208776"/>
            <a:ext cx="6096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0" name="Google Shape;80;p25"/>
          <p:cNvSpPr/>
          <p:nvPr/>
        </p:nvSpPr>
        <p:spPr>
          <a:xfrm rot="10800000" flipH="1">
            <a:off x="91076" y="4683555"/>
            <a:ext cx="1200912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p25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rgbClr val="DCA8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p25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25"/>
          <p:cNvSpPr txBox="1">
            <a:spLocks noGrp="1"/>
          </p:cNvSpPr>
          <p:nvPr>
            <p:ph type="body" idx="1"/>
          </p:nvPr>
        </p:nvSpPr>
        <p:spPr>
          <a:xfrm>
            <a:off x="1219200" y="5445825"/>
            <a:ext cx="97536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1360"/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93369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02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82575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850"/>
              <a:buFont typeface="Noto Sans Symbols"/>
              <a:buChar char="●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74319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720"/>
              <a:buFont typeface="Noto Sans Symbols"/>
              <a:buChar char="●"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575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900"/>
              <a:buFont typeface="Calibri"/>
              <a:buChar char="o"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A8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Google Shape;84;p25"/>
          <p:cNvSpPr txBox="1"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Cambria"/>
              <a:buNone/>
              <a:defRPr sz="28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5" name="Google Shape;85;p25"/>
          <p:cNvSpPr>
            <a:spLocks noGrp="1"/>
          </p:cNvSpPr>
          <p:nvPr>
            <p:ph type="pic" idx="2"/>
          </p:nvPr>
        </p:nvSpPr>
        <p:spPr>
          <a:xfrm>
            <a:off x="91078" y="66676"/>
            <a:ext cx="12002498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rgbClr val="90000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812639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6"/>
          <p:cNvSpPr txBox="1">
            <a:spLocks noGrp="1"/>
          </p:cNvSpPr>
          <p:nvPr>
            <p:ph type="body" idx="1"/>
          </p:nvPr>
        </p:nvSpPr>
        <p:spPr>
          <a:xfrm rot="5400000">
            <a:off x="4114800" y="-1447800"/>
            <a:ext cx="4572000" cy="103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8935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Noto Sans Symbols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814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655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7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Calibri"/>
              <a:buChar char="o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A8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Google Shape;88;p26"/>
          <p:cNvSpPr txBox="1">
            <a:spLocks noGrp="1"/>
          </p:cNvSpPr>
          <p:nvPr>
            <p:ph type="dt" idx="10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Google Shape;89;p26"/>
          <p:cNvSpPr txBox="1">
            <a:spLocks noGrp="1"/>
          </p:cNvSpPr>
          <p:nvPr>
            <p:ph type="ftr" idx="11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Google Shape;90;p26"/>
          <p:cNvSpPr>
            <a:spLocks noGrp="1"/>
          </p:cNvSpPr>
          <p:nvPr>
            <p:ph type="sldNum" idx="12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1" name="Google Shape;91;p26"/>
          <p:cNvSpPr txBox="1"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mbria"/>
              <a:buNone/>
              <a:defRPr sz="40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13923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7"/>
          <p:cNvSpPr txBox="1">
            <a:spLocks noGrp="1"/>
          </p:cNvSpPr>
          <p:nvPr>
            <p:ph type="dt" idx="10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4" name="Google Shape;94;p27"/>
          <p:cNvSpPr txBox="1">
            <a:spLocks noGrp="1"/>
          </p:cNvSpPr>
          <p:nvPr>
            <p:ph type="ftr" idx="11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5" name="Google Shape;95;p27"/>
          <p:cNvSpPr>
            <a:spLocks noGrp="1"/>
          </p:cNvSpPr>
          <p:nvPr>
            <p:ph type="sldNum" idx="12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6" name="Google Shape;96;p27"/>
          <p:cNvSpPr txBox="1">
            <a:spLocks noGrp="1"/>
          </p:cNvSpPr>
          <p:nvPr>
            <p:ph type="body" idx="1"/>
          </p:nvPr>
        </p:nvSpPr>
        <p:spPr>
          <a:xfrm rot="5400000">
            <a:off x="2001837" y="-507996"/>
            <a:ext cx="5851525" cy="741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8935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Noto Sans Symbols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814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655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7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Calibri"/>
              <a:buChar char="o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A8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7" name="Google Shape;97;p27"/>
          <p:cNvSpPr txBox="1">
            <a:spLocks noGrp="1"/>
          </p:cNvSpPr>
          <p:nvPr>
            <p:ph type="title"/>
          </p:nvPr>
        </p:nvSpPr>
        <p:spPr>
          <a:xfrm rot="5400000">
            <a:off x="7254557" y="1859285"/>
            <a:ext cx="5851525" cy="2682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mbria"/>
              <a:buNone/>
              <a:defRPr sz="40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05883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mbria"/>
                <a:cs typeface="Cambria"/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mbria"/>
                <a:cs typeface="Cambria"/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mbria"/>
                <a:cs typeface="Cambria"/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mbria"/>
                <a:cs typeface="Cambria"/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17"/>
          <p:cNvSpPr>
            <a:spLocks noGrp="1"/>
          </p:cNvSpPr>
          <p:nvPr>
            <p:ph type="sldNum" idx="12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0" name="Google Shape;20;p17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17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rgbClr val="DCA8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17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17"/>
          <p:cNvSpPr txBox="1"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346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Noto Sans Symbols"/>
              <a:buNone/>
              <a:defRPr sz="26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7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A8A8A8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17"/>
          <p:cNvSpPr txBox="1"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mbria"/>
              <a:buNone/>
              <a:defRPr sz="4000" b="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pic>
        <p:nvPicPr>
          <p:cNvPr id="25" name="Google Shape;25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070384" y="4795881"/>
            <a:ext cx="1620681" cy="1796936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17"/>
          <p:cNvSpPr/>
          <p:nvPr/>
        </p:nvSpPr>
        <p:spPr>
          <a:xfrm>
            <a:off x="1311546" y="6210300"/>
            <a:ext cx="617989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James Hogg Middle School </a:t>
            </a:r>
            <a:r>
              <a:rPr lang="en-US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– </a:t>
            </a:r>
            <a:r>
              <a:rPr lang="en-US" sz="1800" b="0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An IB World School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80323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8"/>
          <p:cNvSpPr txBox="1">
            <a:spLocks noGrp="1"/>
          </p:cNvSpPr>
          <p:nvPr>
            <p:ph type="dt" idx="10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18"/>
          <p:cNvSpPr txBox="1">
            <a:spLocks noGrp="1"/>
          </p:cNvSpPr>
          <p:nvPr>
            <p:ph type="ftr" idx="11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18"/>
          <p:cNvSpPr>
            <a:spLocks noGrp="1"/>
          </p:cNvSpPr>
          <p:nvPr>
            <p:ph type="sldNum" idx="12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1" name="Google Shape;31;p18"/>
          <p:cNvSpPr txBox="1"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8935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Noto Sans Symbols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814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655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7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Calibri"/>
              <a:buChar char="o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A8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18"/>
          <p:cNvSpPr txBox="1"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mbria"/>
              <a:buNone/>
              <a:defRPr sz="40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57097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 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19"/>
          <p:cNvSpPr txBox="1">
            <a:spLocks noGrp="1"/>
          </p:cNvSpPr>
          <p:nvPr>
            <p:ph type="dt" idx="10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19"/>
          <p:cNvSpPr txBox="1">
            <a:spLocks noGrp="1"/>
          </p:cNvSpPr>
          <p:nvPr>
            <p:ph type="ftr" idx="11"/>
          </p:nvPr>
        </p:nvSpPr>
        <p:spPr>
          <a:xfrm>
            <a:off x="1066800" y="6172200"/>
            <a:ext cx="533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19"/>
          <p:cNvSpPr/>
          <p:nvPr/>
        </p:nvSpPr>
        <p:spPr>
          <a:xfrm rot="10800000" flipH="1">
            <a:off x="92550" y="2376830"/>
            <a:ext cx="1201802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38;p19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rgbClr val="DCA8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39;p19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40;p19"/>
          <p:cNvSpPr>
            <a:spLocks noGrp="1"/>
          </p:cNvSpPr>
          <p:nvPr>
            <p:ph type="sldNum" idx="12"/>
          </p:nvPr>
        </p:nvSpPr>
        <p:spPr>
          <a:xfrm>
            <a:off x="195072" y="6208776"/>
            <a:ext cx="6096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1" name="Google Shape;41;p19"/>
          <p:cNvSpPr txBox="1"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None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530"/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36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Calibri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A8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19"/>
          <p:cNvSpPr txBox="1"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mbria"/>
              <a:buNone/>
              <a:defRPr sz="40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55687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0"/>
          <p:cNvSpPr txBox="1">
            <a:spLocks noGrp="1"/>
          </p:cNvSpPr>
          <p:nvPr>
            <p:ph type="dt" idx="10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20"/>
          <p:cNvSpPr txBox="1">
            <a:spLocks noGrp="1"/>
          </p:cNvSpPr>
          <p:nvPr>
            <p:ph type="ftr" idx="11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20"/>
          <p:cNvSpPr>
            <a:spLocks noGrp="1"/>
          </p:cNvSpPr>
          <p:nvPr>
            <p:ph type="sldNum" idx="12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7" name="Google Shape;47;p20"/>
          <p:cNvSpPr txBox="1">
            <a:spLocks noGrp="1"/>
          </p:cNvSpPr>
          <p:nvPr>
            <p:ph type="body" idx="1"/>
          </p:nvPr>
        </p:nvSpPr>
        <p:spPr>
          <a:xfrm>
            <a:off x="6578600" y="1447800"/>
            <a:ext cx="49987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8935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Noto Sans Symbols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814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655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7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Calibri"/>
              <a:buChar char="o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A8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20"/>
          <p:cNvSpPr txBox="1">
            <a:spLocks noGrp="1"/>
          </p:cNvSpPr>
          <p:nvPr>
            <p:ph type="body" idx="2"/>
          </p:nvPr>
        </p:nvSpPr>
        <p:spPr>
          <a:xfrm>
            <a:off x="1219200" y="1447800"/>
            <a:ext cx="49987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8935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Noto Sans Symbols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814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655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7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Calibri"/>
              <a:buChar char="o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A8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20"/>
          <p:cNvSpPr txBox="1"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mbria"/>
              <a:buNone/>
              <a:defRPr sz="40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18653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86868" y="1411224"/>
            <a:ext cx="12018645" cy="91440"/>
          </a:xfrm>
          <a:custGeom>
            <a:avLst/>
            <a:gdLst/>
            <a:ahLst/>
            <a:cxnLst/>
            <a:rect l="l" t="t" r="r" b="b"/>
            <a:pathLst>
              <a:path w="12018645" h="91440">
                <a:moveTo>
                  <a:pt x="0" y="91439"/>
                </a:moveTo>
                <a:lnTo>
                  <a:pt x="12018264" y="91439"/>
                </a:lnTo>
                <a:lnTo>
                  <a:pt x="12018264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95071" y="6210300"/>
            <a:ext cx="609600" cy="457200"/>
          </a:xfrm>
          <a:custGeom>
            <a:avLst/>
            <a:gdLst/>
            <a:ahLst/>
            <a:cxnLst/>
            <a:rect l="l" t="t" r="r" b="b"/>
            <a:pathLst>
              <a:path w="609600" h="457200">
                <a:moveTo>
                  <a:pt x="304800" y="0"/>
                </a:moveTo>
                <a:lnTo>
                  <a:pt x="250011" y="3683"/>
                </a:lnTo>
                <a:lnTo>
                  <a:pt x="198444" y="14301"/>
                </a:lnTo>
                <a:lnTo>
                  <a:pt x="150960" y="31210"/>
                </a:lnTo>
                <a:lnTo>
                  <a:pt x="108420" y="53764"/>
                </a:lnTo>
                <a:lnTo>
                  <a:pt x="71684" y="81316"/>
                </a:lnTo>
                <a:lnTo>
                  <a:pt x="41613" y="113221"/>
                </a:lnTo>
                <a:lnTo>
                  <a:pt x="19068" y="148834"/>
                </a:lnTo>
                <a:lnTo>
                  <a:pt x="4910" y="187509"/>
                </a:lnTo>
                <a:lnTo>
                  <a:pt x="0" y="228600"/>
                </a:lnTo>
                <a:lnTo>
                  <a:pt x="4910" y="269690"/>
                </a:lnTo>
                <a:lnTo>
                  <a:pt x="19068" y="308365"/>
                </a:lnTo>
                <a:lnTo>
                  <a:pt x="41613" y="343978"/>
                </a:lnTo>
                <a:lnTo>
                  <a:pt x="71684" y="375883"/>
                </a:lnTo>
                <a:lnTo>
                  <a:pt x="108420" y="403435"/>
                </a:lnTo>
                <a:lnTo>
                  <a:pt x="150960" y="425989"/>
                </a:lnTo>
                <a:lnTo>
                  <a:pt x="198444" y="442898"/>
                </a:lnTo>
                <a:lnTo>
                  <a:pt x="250011" y="453516"/>
                </a:lnTo>
                <a:lnTo>
                  <a:pt x="304800" y="457200"/>
                </a:lnTo>
                <a:lnTo>
                  <a:pt x="359588" y="453516"/>
                </a:lnTo>
                <a:lnTo>
                  <a:pt x="411155" y="442898"/>
                </a:lnTo>
                <a:lnTo>
                  <a:pt x="458639" y="425989"/>
                </a:lnTo>
                <a:lnTo>
                  <a:pt x="501179" y="403435"/>
                </a:lnTo>
                <a:lnTo>
                  <a:pt x="537915" y="375883"/>
                </a:lnTo>
                <a:lnTo>
                  <a:pt x="567986" y="343978"/>
                </a:lnTo>
                <a:lnTo>
                  <a:pt x="590531" y="308365"/>
                </a:lnTo>
                <a:lnTo>
                  <a:pt x="604689" y="269690"/>
                </a:lnTo>
                <a:lnTo>
                  <a:pt x="609600" y="228600"/>
                </a:lnTo>
                <a:lnTo>
                  <a:pt x="604689" y="187509"/>
                </a:lnTo>
                <a:lnTo>
                  <a:pt x="590531" y="148834"/>
                </a:lnTo>
                <a:lnTo>
                  <a:pt x="567986" y="113221"/>
                </a:lnTo>
                <a:lnTo>
                  <a:pt x="537915" y="81316"/>
                </a:lnTo>
                <a:lnTo>
                  <a:pt x="501179" y="53764"/>
                </a:lnTo>
                <a:lnTo>
                  <a:pt x="458639" y="31210"/>
                </a:lnTo>
                <a:lnTo>
                  <a:pt x="411155" y="14301"/>
                </a:lnTo>
                <a:lnTo>
                  <a:pt x="359588" y="3683"/>
                </a:lnTo>
                <a:lnTo>
                  <a:pt x="3048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440171" y="1886864"/>
            <a:ext cx="1311656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bg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56525" y="2523553"/>
            <a:ext cx="6758305" cy="27057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62521" y="6322304"/>
            <a:ext cx="274955" cy="234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Cambria"/>
                <a:cs typeface="Cambria"/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tile tx="0" ty="0" sx="55000" sy="55000" flip="none" algn="tl"/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16"/>
          <p:cNvSpPr txBox="1">
            <a:spLocks noGrp="1"/>
          </p:cNvSpPr>
          <p:nvPr>
            <p:ph type="dt" idx="10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6"/>
          <p:cNvSpPr>
            <a:spLocks noGrp="1"/>
          </p:cNvSpPr>
          <p:nvPr>
            <p:ph type="sldNum" idx="12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" name="Google Shape;13;p16"/>
          <p:cNvSpPr txBox="1"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8935" algn="l" rtl="0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Noto Sans Symbols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8140" algn="l" rtl="0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6550" algn="l" rtl="0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7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Calibri"/>
              <a:buChar char="o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A8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6"/>
          <p:cNvSpPr txBox="1"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mbria"/>
              <a:buNone/>
              <a:defRPr sz="40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16"/>
          <p:cNvSpPr txBox="1">
            <a:spLocks noGrp="1"/>
          </p:cNvSpPr>
          <p:nvPr>
            <p:ph type="ftr" idx="11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16"/>
          <p:cNvSpPr/>
          <p:nvPr/>
        </p:nvSpPr>
        <p:spPr>
          <a:xfrm rot="10800000" flipH="1">
            <a:off x="86990" y="1411923"/>
            <a:ext cx="1201802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7668857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3819" y="1517903"/>
            <a:ext cx="12029440" cy="1458595"/>
          </a:xfrm>
          <a:custGeom>
            <a:avLst/>
            <a:gdLst/>
            <a:ahLst/>
            <a:cxnLst/>
            <a:rect l="l" t="t" r="r" b="b"/>
            <a:pathLst>
              <a:path w="12029440" h="1458595">
                <a:moveTo>
                  <a:pt x="0" y="1458467"/>
                </a:moveTo>
                <a:lnTo>
                  <a:pt x="12028932" y="1458467"/>
                </a:lnTo>
                <a:lnTo>
                  <a:pt x="12028932" y="0"/>
                </a:lnTo>
                <a:lnTo>
                  <a:pt x="0" y="0"/>
                </a:lnTo>
                <a:lnTo>
                  <a:pt x="0" y="1458467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3819" y="1395983"/>
            <a:ext cx="12029440" cy="121920"/>
          </a:xfrm>
          <a:custGeom>
            <a:avLst/>
            <a:gdLst/>
            <a:ahLst/>
            <a:cxnLst/>
            <a:rect l="l" t="t" r="r" b="b"/>
            <a:pathLst>
              <a:path w="12029440" h="121919">
                <a:moveTo>
                  <a:pt x="0" y="0"/>
                </a:moveTo>
                <a:lnTo>
                  <a:pt x="12028932" y="0"/>
                </a:lnTo>
                <a:lnTo>
                  <a:pt x="12028932" y="121920"/>
                </a:lnTo>
                <a:lnTo>
                  <a:pt x="0" y="121920"/>
                </a:lnTo>
                <a:lnTo>
                  <a:pt x="0" y="0"/>
                </a:lnTo>
                <a:close/>
              </a:path>
            </a:pathLst>
          </a:custGeom>
          <a:solidFill>
            <a:srgbClr val="DCA8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3819" y="2976372"/>
            <a:ext cx="12029440" cy="111760"/>
          </a:xfrm>
          <a:custGeom>
            <a:avLst/>
            <a:gdLst/>
            <a:ahLst/>
            <a:cxnLst/>
            <a:rect l="l" t="t" r="r" b="b"/>
            <a:pathLst>
              <a:path w="12029440" h="111760">
                <a:moveTo>
                  <a:pt x="0" y="0"/>
                </a:moveTo>
                <a:lnTo>
                  <a:pt x="12028932" y="0"/>
                </a:lnTo>
                <a:lnTo>
                  <a:pt x="12028932" y="111251"/>
                </a:lnTo>
                <a:lnTo>
                  <a:pt x="0" y="111251"/>
                </a:lnTo>
                <a:lnTo>
                  <a:pt x="0" y="0"/>
                </a:lnTo>
                <a:close/>
              </a:path>
            </a:pathLst>
          </a:custGeom>
          <a:solidFill>
            <a:srgbClr val="CACA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070592" y="4796028"/>
            <a:ext cx="1619999" cy="17967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390271" y="6237203"/>
            <a:ext cx="59651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Verdana"/>
                <a:cs typeface="Verdana"/>
              </a:rPr>
              <a:t>James </a:t>
            </a:r>
            <a:r>
              <a:rPr sz="1800" b="1" dirty="0">
                <a:latin typeface="Verdana"/>
                <a:cs typeface="Verdana"/>
              </a:rPr>
              <a:t>Hogg </a:t>
            </a:r>
            <a:r>
              <a:rPr sz="1800" b="1" spc="-5" dirty="0">
                <a:latin typeface="Verdana"/>
                <a:cs typeface="Verdana"/>
              </a:rPr>
              <a:t>Middle </a:t>
            </a:r>
            <a:r>
              <a:rPr sz="1800" b="1" dirty="0">
                <a:latin typeface="Verdana"/>
                <a:cs typeface="Verdana"/>
              </a:rPr>
              <a:t>School </a:t>
            </a:r>
            <a:r>
              <a:rPr sz="1800" dirty="0">
                <a:latin typeface="Verdana"/>
                <a:cs typeface="Verdana"/>
              </a:rPr>
              <a:t>– </a:t>
            </a:r>
            <a:r>
              <a:rPr sz="1800" i="1" spc="-5" dirty="0">
                <a:latin typeface="Verdana"/>
                <a:cs typeface="Verdana"/>
              </a:rPr>
              <a:t>An IB </a:t>
            </a:r>
            <a:r>
              <a:rPr sz="1800" i="1" dirty="0">
                <a:latin typeface="Verdana"/>
                <a:cs typeface="Verdana"/>
              </a:rPr>
              <a:t>World</a:t>
            </a:r>
            <a:r>
              <a:rPr sz="1800" i="1" spc="-35" dirty="0">
                <a:latin typeface="Verdana"/>
                <a:cs typeface="Verdana"/>
              </a:rPr>
              <a:t> </a:t>
            </a:r>
            <a:r>
              <a:rPr sz="1800" i="1" dirty="0">
                <a:latin typeface="Verdana"/>
                <a:cs typeface="Verdana"/>
              </a:rPr>
              <a:t>School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22858" y="3196823"/>
            <a:ext cx="4635342" cy="11035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313131"/>
                </a:solidFill>
                <a:latin typeface="Calibri"/>
                <a:cs typeface="Calibri"/>
              </a:rPr>
              <a:t>September 1</a:t>
            </a:r>
            <a:r>
              <a:rPr lang="en-US" sz="4400" dirty="0">
                <a:solidFill>
                  <a:srgbClr val="313131"/>
                </a:solidFill>
                <a:latin typeface="Calibri"/>
                <a:cs typeface="Calibri"/>
              </a:rPr>
              <a:t>2</a:t>
            </a:r>
            <a:r>
              <a:rPr sz="4400" dirty="0">
                <a:solidFill>
                  <a:srgbClr val="313131"/>
                </a:solidFill>
                <a:latin typeface="Calibri"/>
                <a:cs typeface="Calibri"/>
              </a:rPr>
              <a:t>,</a:t>
            </a:r>
            <a:r>
              <a:rPr sz="4400" spc="-110" dirty="0">
                <a:solidFill>
                  <a:srgbClr val="313131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313131"/>
                </a:solidFill>
                <a:latin typeface="Calibri"/>
                <a:cs typeface="Calibri"/>
              </a:rPr>
              <a:t>202</a:t>
            </a:r>
            <a:r>
              <a:rPr lang="en-US" sz="4400" dirty="0">
                <a:solidFill>
                  <a:srgbClr val="313131"/>
                </a:solidFill>
                <a:latin typeface="Calibri"/>
                <a:cs typeface="Calibri"/>
              </a:rPr>
              <a:t>2</a:t>
            </a:r>
            <a:endParaRPr sz="44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14"/>
              </a:spcBef>
            </a:pPr>
            <a:r>
              <a:rPr sz="2600" dirty="0">
                <a:solidFill>
                  <a:srgbClr val="313131"/>
                </a:solidFill>
                <a:latin typeface="Calibri"/>
                <a:cs typeface="Calibri"/>
              </a:rPr>
              <a:t>4:15pm -</a:t>
            </a:r>
            <a:r>
              <a:rPr sz="2600" spc="-50" dirty="0">
                <a:solidFill>
                  <a:srgbClr val="31313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313131"/>
                </a:solidFill>
                <a:latin typeface="Calibri"/>
                <a:cs typeface="Calibri"/>
              </a:rPr>
              <a:t>5:00pm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43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SD</a:t>
            </a:r>
            <a:r>
              <a:rPr dirty="0"/>
              <a:t>M</a:t>
            </a:r>
            <a:r>
              <a:rPr spc="-5" dirty="0"/>
              <a:t>C</a:t>
            </a:r>
          </a:p>
        </p:txBody>
      </p:sp>
      <p:sp>
        <p:nvSpPr>
          <p:cNvPr id="11" name="object 11"/>
          <p:cNvSpPr/>
          <p:nvPr/>
        </p:nvSpPr>
        <p:spPr>
          <a:xfrm>
            <a:off x="195071" y="6210300"/>
            <a:ext cx="609600" cy="457200"/>
          </a:xfrm>
          <a:custGeom>
            <a:avLst/>
            <a:gdLst/>
            <a:ahLst/>
            <a:cxnLst/>
            <a:rect l="l" t="t" r="r" b="b"/>
            <a:pathLst>
              <a:path w="609600" h="457200">
                <a:moveTo>
                  <a:pt x="304800" y="0"/>
                </a:moveTo>
                <a:lnTo>
                  <a:pt x="250011" y="3683"/>
                </a:lnTo>
                <a:lnTo>
                  <a:pt x="198444" y="14301"/>
                </a:lnTo>
                <a:lnTo>
                  <a:pt x="150960" y="31210"/>
                </a:lnTo>
                <a:lnTo>
                  <a:pt x="108420" y="53764"/>
                </a:lnTo>
                <a:lnTo>
                  <a:pt x="71684" y="81316"/>
                </a:lnTo>
                <a:lnTo>
                  <a:pt x="41613" y="113221"/>
                </a:lnTo>
                <a:lnTo>
                  <a:pt x="19068" y="148834"/>
                </a:lnTo>
                <a:lnTo>
                  <a:pt x="4910" y="187509"/>
                </a:lnTo>
                <a:lnTo>
                  <a:pt x="0" y="228600"/>
                </a:lnTo>
                <a:lnTo>
                  <a:pt x="4910" y="269690"/>
                </a:lnTo>
                <a:lnTo>
                  <a:pt x="19068" y="308365"/>
                </a:lnTo>
                <a:lnTo>
                  <a:pt x="41613" y="343978"/>
                </a:lnTo>
                <a:lnTo>
                  <a:pt x="71684" y="375883"/>
                </a:lnTo>
                <a:lnTo>
                  <a:pt x="108420" y="403435"/>
                </a:lnTo>
                <a:lnTo>
                  <a:pt x="150960" y="425989"/>
                </a:lnTo>
                <a:lnTo>
                  <a:pt x="198444" y="442898"/>
                </a:lnTo>
                <a:lnTo>
                  <a:pt x="250011" y="453516"/>
                </a:lnTo>
                <a:lnTo>
                  <a:pt x="304800" y="457200"/>
                </a:lnTo>
                <a:lnTo>
                  <a:pt x="359588" y="453516"/>
                </a:lnTo>
                <a:lnTo>
                  <a:pt x="411155" y="442898"/>
                </a:lnTo>
                <a:lnTo>
                  <a:pt x="458639" y="425989"/>
                </a:lnTo>
                <a:lnTo>
                  <a:pt x="501179" y="403435"/>
                </a:lnTo>
                <a:lnTo>
                  <a:pt x="537915" y="375883"/>
                </a:lnTo>
                <a:lnTo>
                  <a:pt x="567986" y="343978"/>
                </a:lnTo>
                <a:lnTo>
                  <a:pt x="590531" y="308365"/>
                </a:lnTo>
                <a:lnTo>
                  <a:pt x="604689" y="269690"/>
                </a:lnTo>
                <a:lnTo>
                  <a:pt x="609600" y="228600"/>
                </a:lnTo>
                <a:lnTo>
                  <a:pt x="604689" y="187509"/>
                </a:lnTo>
                <a:lnTo>
                  <a:pt x="590531" y="148834"/>
                </a:lnTo>
                <a:lnTo>
                  <a:pt x="567986" y="113221"/>
                </a:lnTo>
                <a:lnTo>
                  <a:pt x="537915" y="81316"/>
                </a:lnTo>
                <a:lnTo>
                  <a:pt x="501179" y="53764"/>
                </a:lnTo>
                <a:lnTo>
                  <a:pt x="458639" y="31210"/>
                </a:lnTo>
                <a:lnTo>
                  <a:pt x="411155" y="14301"/>
                </a:lnTo>
                <a:lnTo>
                  <a:pt x="359588" y="3683"/>
                </a:lnTo>
                <a:lnTo>
                  <a:pt x="3048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36689" y="6313423"/>
            <a:ext cx="12446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1</a:t>
            </a:r>
            <a:endParaRPr sz="1400">
              <a:latin typeface="Cambria"/>
              <a:cs typeface="Cambria"/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12"/>
          <p:cNvSpPr>
            <a:spLocks noGrp="1"/>
          </p:cNvSpPr>
          <p:nvPr>
            <p:ph type="sldNum" idx="12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/>
                <a:ea typeface="Cambria"/>
                <a:sym typeface="Cambria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t>10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/>
              <a:ea typeface="Cambria"/>
              <a:sym typeface="Cambria"/>
            </a:endParaRPr>
          </a:p>
        </p:txBody>
      </p:sp>
      <p:sp>
        <p:nvSpPr>
          <p:cNvPr id="376" name="Google Shape;376;p12"/>
          <p:cNvSpPr txBox="1">
            <a:spLocks noGrp="1"/>
          </p:cNvSpPr>
          <p:nvPr>
            <p:ph type="body" idx="1"/>
          </p:nvPr>
        </p:nvSpPr>
        <p:spPr>
          <a:xfrm>
            <a:off x="914400" y="1732676"/>
            <a:ext cx="103632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9215" marR="123825" lvl="0" indent="-14033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10"/>
              <a:buChar char="●"/>
            </a:pPr>
            <a:r>
              <a:rPr lang="en-US" sz="2000" b="1" i="0" u="sng" dirty="0">
                <a:solidFill>
                  <a:srgbClr val="6F2F9F"/>
                </a:solidFill>
                <a:latin typeface="Cambria"/>
                <a:ea typeface="Cambria"/>
                <a:cs typeface="Cambria"/>
                <a:sym typeface="Cambria"/>
              </a:rPr>
              <a:t>Goal 1</a:t>
            </a:r>
            <a:r>
              <a:rPr lang="en-US" sz="2000" b="1" i="0" u="none" strike="noStrike" dirty="0">
                <a:solidFill>
                  <a:srgbClr val="333645"/>
                </a:solidFill>
                <a:latin typeface="Cambria"/>
                <a:ea typeface="Cambria"/>
                <a:cs typeface="Cambria"/>
                <a:sym typeface="Cambria"/>
              </a:rPr>
              <a:t>: </a:t>
            </a:r>
            <a:r>
              <a:rPr lang="en-US" sz="2000" b="0" i="0" u="none" strike="noStrike" dirty="0">
                <a:solidFill>
                  <a:srgbClr val="333645"/>
                </a:solidFill>
                <a:latin typeface="Cambria"/>
                <a:ea typeface="Cambria"/>
                <a:cs typeface="Cambria"/>
                <a:sym typeface="Cambria"/>
              </a:rPr>
              <a:t>By June 2022</a:t>
            </a:r>
            <a:r>
              <a:rPr lang="en-US" sz="2000" b="0" i="0" u="none" strike="noStrik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, the percent of students who Meet grade level or higher on STAAR Reading will increase from 47% to 60%. </a:t>
            </a:r>
            <a:r>
              <a:rPr lang="en-US" sz="1800" dirty="0"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Meet goal with 62%. New goal, to increase to 75%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0" marR="123825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10"/>
              <a:buNone/>
            </a:pPr>
            <a:endParaRPr sz="2000" b="0" dirty="0">
              <a:latin typeface="Cambria"/>
              <a:ea typeface="Cambria"/>
              <a:cs typeface="Cambria"/>
              <a:sym typeface="Cambria"/>
            </a:endParaRPr>
          </a:p>
          <a:p>
            <a:pPr marL="69215" marR="123825" lvl="0" indent="-14033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10"/>
              <a:buChar char="●"/>
            </a:pPr>
            <a:r>
              <a:rPr lang="en-US" sz="2000" b="1" i="0" u="sng" dirty="0">
                <a:solidFill>
                  <a:srgbClr val="C45811"/>
                </a:solidFill>
                <a:latin typeface="Cambria"/>
                <a:ea typeface="Cambria"/>
                <a:cs typeface="Cambria"/>
                <a:sym typeface="Cambria"/>
              </a:rPr>
              <a:t>Goal 2</a:t>
            </a:r>
            <a:r>
              <a:rPr lang="en-US" sz="2000" b="0" i="0" u="none" strike="noStrike" dirty="0">
                <a:solidFill>
                  <a:srgbClr val="333645"/>
                </a:solidFill>
                <a:latin typeface="Cambria"/>
                <a:ea typeface="Cambria"/>
                <a:cs typeface="Cambria"/>
                <a:sym typeface="Cambria"/>
              </a:rPr>
              <a:t>: By June 2022</a:t>
            </a:r>
            <a:r>
              <a:rPr lang="en-US" sz="2000" b="0" i="0" u="none" strike="noStrik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, the percent of students who Meet grade level or higher on STAAR Math will increase from 50% to 70%. </a:t>
            </a:r>
            <a:r>
              <a:rPr lang="en-US" sz="1800" dirty="0"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Made progress with 61%. Goal remains increase to 70%.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10"/>
              <a:buNone/>
            </a:pPr>
            <a:endParaRPr sz="2000" b="0" dirty="0">
              <a:latin typeface="Cambria"/>
              <a:ea typeface="Cambria"/>
              <a:cs typeface="Cambria"/>
              <a:sym typeface="Cambria"/>
            </a:endParaRPr>
          </a:p>
          <a:p>
            <a:pPr marL="69215" marR="123825" lvl="0" indent="-14033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10"/>
              <a:buChar char="●"/>
            </a:pPr>
            <a:r>
              <a:rPr lang="en-US" sz="2000" b="1" i="0" u="sng" dirty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Goal 3</a:t>
            </a:r>
            <a:r>
              <a:rPr lang="en-US" sz="2000" b="0" i="0" u="none" strike="noStrike" dirty="0">
                <a:solidFill>
                  <a:srgbClr val="333645"/>
                </a:solidFill>
                <a:latin typeface="Cambria"/>
                <a:ea typeface="Cambria"/>
                <a:cs typeface="Cambria"/>
                <a:sym typeface="Cambria"/>
              </a:rPr>
              <a:t>: By June 2022, </a:t>
            </a:r>
            <a:r>
              <a:rPr lang="en-US" sz="2000" b="0" i="0" u="none" strike="noStrik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the percentage of student currently served in Special Education who Meet grade level will increase from 18% to 50% on STAAR Reading and from 9% to 50% on STAAR math. </a:t>
            </a:r>
            <a:r>
              <a:rPr lang="en-US" sz="1800" dirty="0"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Reading: Made small progress with 19%, goal remains 50%.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   </a:t>
            </a:r>
            <a:r>
              <a:rPr lang="en-US" sz="1800" dirty="0"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Math: Huge gain 36%, goal remains 50%.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0" marR="123825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10"/>
              <a:buNone/>
            </a:pPr>
            <a:endParaRPr sz="2000" dirty="0">
              <a:latin typeface="Cambria"/>
              <a:ea typeface="Cambria"/>
              <a:cs typeface="Cambria"/>
              <a:sym typeface="Cambria"/>
            </a:endParaRPr>
          </a:p>
          <a:p>
            <a:pPr marL="69215" marR="123825" lvl="0" indent="-14033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10"/>
              <a:buChar char="●"/>
            </a:pPr>
            <a:r>
              <a:rPr lang="en-US" sz="2000" b="1" i="0" u="sng" dirty="0">
                <a:solidFill>
                  <a:srgbClr val="00AF50"/>
                </a:solidFill>
                <a:latin typeface="Cambria"/>
                <a:ea typeface="Cambria"/>
                <a:cs typeface="Cambria"/>
                <a:sym typeface="Cambria"/>
              </a:rPr>
              <a:t>Goal 4</a:t>
            </a:r>
            <a:r>
              <a:rPr lang="en-US" sz="2000" b="0" i="0" u="none" strike="noStrike" dirty="0">
                <a:solidFill>
                  <a:srgbClr val="333645"/>
                </a:solidFill>
                <a:latin typeface="Cambria"/>
                <a:ea typeface="Cambria"/>
                <a:cs typeface="Cambria"/>
                <a:sym typeface="Cambria"/>
              </a:rPr>
              <a:t>: By June 2022,</a:t>
            </a:r>
            <a:r>
              <a:rPr lang="en-US" sz="2000" b="0" i="0" u="none" strike="noStrik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the percentage of student currently identifies as EL who Meet grade level will increase from 24% to 50% on STAAR Reading and from 22% to 50% on STAAR Math. </a:t>
            </a:r>
            <a:r>
              <a:rPr lang="en-US" sz="2000" dirty="0"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Reading: Exceeded our goal 51%,  new goal 60%.</a:t>
            </a:r>
            <a:r>
              <a:rPr lang="en-US" sz="2000" dirty="0">
                <a:latin typeface="Calibri"/>
                <a:ea typeface="Calibri"/>
                <a:cs typeface="Calibri"/>
                <a:sym typeface="Calibri"/>
              </a:rPr>
              <a:t>   </a:t>
            </a:r>
            <a:r>
              <a:rPr lang="en-US" sz="2000" dirty="0"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Math: Huge gain 37%, goal remains 50%.</a:t>
            </a:r>
            <a:r>
              <a:rPr lang="en-US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endParaRPr sz="2000" dirty="0"/>
          </a:p>
          <a:p>
            <a:pPr marL="69215" marR="123825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10"/>
              <a:buNone/>
            </a:pPr>
            <a:endParaRPr sz="2000" dirty="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77" name="Google Shape;377;p12"/>
          <p:cNvSpPr txBox="1"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mbria"/>
              <a:buNone/>
            </a:pPr>
            <a:r>
              <a:rPr lang="en-US"/>
              <a:t>School Improvement Plan (SIP) Goals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13"/>
          <p:cNvSpPr>
            <a:spLocks noGrp="1"/>
          </p:cNvSpPr>
          <p:nvPr>
            <p:ph type="sldNum" idx="12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/>
                <a:ea typeface="Cambria"/>
                <a:sym typeface="Cambria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t>11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/>
              <a:ea typeface="Cambria"/>
              <a:sym typeface="Cambria"/>
            </a:endParaRPr>
          </a:p>
        </p:txBody>
      </p:sp>
      <p:sp>
        <p:nvSpPr>
          <p:cNvPr id="383" name="Google Shape;383;p13"/>
          <p:cNvSpPr txBox="1"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mbria"/>
              <a:buNone/>
            </a:pPr>
            <a:r>
              <a:rPr lang="en-US"/>
              <a:t>Focus Areas </a:t>
            </a:r>
            <a:endParaRPr/>
          </a:p>
        </p:txBody>
      </p:sp>
      <p:graphicFrame>
        <p:nvGraphicFramePr>
          <p:cNvPr id="384" name="Google Shape;384;p13"/>
          <p:cNvGraphicFramePr/>
          <p:nvPr/>
        </p:nvGraphicFramePr>
        <p:xfrm>
          <a:off x="729672" y="1671783"/>
          <a:ext cx="10852700" cy="453852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713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3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3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3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59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IB Implementation</a:t>
                      </a:r>
                      <a:endParaRPr sz="18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Literacy</a:t>
                      </a:r>
                      <a:endParaRPr sz="18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Data Driven Instruction </a:t>
                      </a:r>
                      <a:endParaRPr sz="18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Technology Integration </a:t>
                      </a:r>
                      <a:endParaRPr sz="180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575"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400" u="none" strike="noStrike" cap="non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Curriculum mapping with all staff members creating unit plans that are rigorous, relevant and related. </a:t>
                      </a:r>
                      <a:endParaRPr sz="1400" u="none" strike="noStrike" cap="non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400" u="none" strike="noStrike" cap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Weekly collaborative meetings with teachers to support instruction and build relationships.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solidFill>
                          <a:srgbClr val="000000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400" u="none" strike="noStrike" cap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Continue the use of restorative discipline and practices. </a:t>
                      </a:r>
                      <a:endParaRPr sz="1400" u="none" strike="noStrike" cap="non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marL="285750" marR="0" lvl="0" indent="-1968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marL="285750" marR="0" lvl="0" indent="-1968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400" u="none" strike="noStrike" cap="non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Campus-wide Writing Plan 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400" u="none" strike="noStrike" cap="non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School wide training on ELPS integrations &amp; Literacy Routine. 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400" u="none" strike="noStrike" cap="non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School non-negotiables will include the use of a word walls, a focus on vocabulary, and incorporating listening, speaking and writing into daily lessons. </a:t>
                      </a:r>
                      <a:endParaRPr sz="1400" u="none" strike="noStrike" cap="non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400" u="none" strike="noStrike" cap="non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Utilize a strong data management system to monitor and support instruction and planning.</a:t>
                      </a:r>
                      <a:endParaRPr sz="1400" u="none" strike="noStrike" cap="non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solidFill>
                          <a:srgbClr val="000000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400" u="none" strike="noStrike" cap="non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Small group pull out and push in instruction will be provided for struggling students with a focus on students with special needs, and English language learners.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400" u="none" strike="noStrike" cap="non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Teacher Specialist will focus on RTI/IAT and assessments. </a:t>
                      </a:r>
                      <a:endParaRPr sz="1400" u="none" strike="noStrike" cap="non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marL="285750" marR="0" lvl="0" indent="-1968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solidFill>
                          <a:srgbClr val="000000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400" u="none" strike="noStrike" cap="non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PowerUp Campus: All students will have a device.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 </a:t>
                      </a:r>
                      <a:endParaRPr/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400" u="none" strike="noStrike" cap="non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CANVAS 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400" u="none" strike="noStrike" cap="non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Instructional Technologist 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400" u="none" strike="noStrike" cap="non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UID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400" u="none" strike="noStrike" cap="non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Tailored staff professional development</a:t>
                      </a:r>
                      <a:endParaRPr sz="1400" u="none" strike="noStrike" cap="non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14"/>
          <p:cNvSpPr>
            <a:spLocks noGrp="1"/>
          </p:cNvSpPr>
          <p:nvPr>
            <p:ph type="sldNum" idx="12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/>
                <a:ea typeface="Cambria"/>
                <a:sym typeface="Cambria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t>12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/>
              <a:ea typeface="Cambria"/>
              <a:sym typeface="Cambria"/>
            </a:endParaRPr>
          </a:p>
        </p:txBody>
      </p:sp>
      <p:sp>
        <p:nvSpPr>
          <p:cNvPr id="390" name="Google Shape;390;p14"/>
          <p:cNvSpPr txBox="1"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mbria"/>
              <a:buNone/>
            </a:pPr>
            <a:r>
              <a:rPr lang="en-US" sz="3200"/>
              <a:t>Our Four-Prong approach to school improvement helps us to focus our efforts on what matters most –</a:t>
            </a:r>
            <a:r>
              <a:rPr lang="en-US" sz="3200" b="1"/>
              <a:t> students!</a:t>
            </a:r>
            <a:endParaRPr/>
          </a:p>
        </p:txBody>
      </p:sp>
      <p:grpSp>
        <p:nvGrpSpPr>
          <p:cNvPr id="391" name="Google Shape;391;p14"/>
          <p:cNvGrpSpPr/>
          <p:nvPr/>
        </p:nvGrpSpPr>
        <p:grpSpPr>
          <a:xfrm>
            <a:off x="226134" y="1882415"/>
            <a:ext cx="11784823" cy="4884138"/>
            <a:chOff x="172588" y="300751"/>
            <a:chExt cx="11784823" cy="4884138"/>
          </a:xfrm>
        </p:grpSpPr>
        <p:sp>
          <p:nvSpPr>
            <p:cNvPr id="392" name="Google Shape;392;p14"/>
            <p:cNvSpPr/>
            <p:nvPr/>
          </p:nvSpPr>
          <p:spPr>
            <a:xfrm>
              <a:off x="6442688" y="3548601"/>
              <a:ext cx="5486390" cy="1636288"/>
            </a:xfrm>
            <a:prstGeom prst="roundRect">
              <a:avLst>
                <a:gd name="adj" fmla="val 10000"/>
              </a:avLst>
            </a:prstGeom>
            <a:solidFill>
              <a:srgbClr val="FFFFFF"/>
            </a:solidFill>
            <a:ln w="12700" cap="flat" cmpd="sng">
              <a:solidFill>
                <a:srgbClr val="A52F0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3" name="Google Shape;393;p14"/>
            <p:cNvSpPr txBox="1"/>
            <p:nvPr/>
          </p:nvSpPr>
          <p:spPr>
            <a:xfrm>
              <a:off x="8107580" y="3833257"/>
              <a:ext cx="3768585" cy="11553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53325" rIns="53325" bIns="53325" anchor="b" anchorCtr="0">
              <a:noAutofit/>
            </a:bodyPr>
            <a:lstStyle/>
            <a:p>
              <a:pPr marL="114300" marR="0" lvl="1" indent="-2540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  <a:p>
              <a:pPr marL="114300" marR="0" lvl="1" indent="-114300" algn="l" defTabSz="914400" rtl="0" eaLnBrk="1" fontAlgn="auto" latinLnBrk="0" hangingPunct="1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Char char="•"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rPr>
                <a:t>Host Literacy Night for families</a:t>
              </a: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  <a:p>
              <a:pPr marL="114300" marR="0" lvl="1" indent="-114300" algn="l" defTabSz="914400" rtl="0" eaLnBrk="1" fontAlgn="auto" latinLnBrk="0" hangingPunct="1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Char char="•"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rPr>
                <a:t>Host Hispanic Heritage &amp; Black History Night </a:t>
              </a: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  <a:p>
              <a:pPr marL="114300" marR="0" lvl="1" indent="-114300" algn="l" defTabSz="914400" rtl="0" eaLnBrk="1" fontAlgn="auto" latinLnBrk="0" hangingPunct="1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Char char="•"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rPr>
                <a:t>Continue work with our PTA  to build community</a:t>
              </a: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  <a:p>
              <a:pPr marL="114300" marR="0" lvl="1" indent="-114300" algn="l" defTabSz="914400" rtl="0" eaLnBrk="1" fontAlgn="auto" latinLnBrk="0" hangingPunct="1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Char char="•"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rPr>
                <a:t>Offer a variety of clubs and extra-curricular activities </a:t>
              </a:r>
            </a:p>
            <a:p>
              <a:pPr marL="114300" marR="0" lvl="1" indent="-114300" algn="l" defTabSz="914400" rtl="0" eaLnBrk="1" fontAlgn="auto" latinLnBrk="0" hangingPunct="1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Char char="•"/>
                <a:tabLst/>
                <a:defRPr/>
              </a:pPr>
              <a:r>
                <a:rPr lang="en-US" sz="1400" kern="0" dirty="0">
                  <a:solidFill>
                    <a:srgbClr val="000000"/>
                  </a:solidFill>
                  <a:latin typeface="Calibri"/>
                  <a:ea typeface="Arial"/>
                  <a:cs typeface="Calibri"/>
                  <a:sym typeface="Calibri"/>
                </a:rPr>
                <a:t>Partner with the HISD FACE Department </a:t>
              </a: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4" name="Google Shape;394;p14"/>
            <p:cNvSpPr/>
            <p:nvPr/>
          </p:nvSpPr>
          <p:spPr>
            <a:xfrm>
              <a:off x="172588" y="3505293"/>
              <a:ext cx="5669289" cy="1645912"/>
            </a:xfrm>
            <a:prstGeom prst="roundRect">
              <a:avLst>
                <a:gd name="adj" fmla="val 10000"/>
              </a:avLst>
            </a:prstGeom>
            <a:solidFill>
              <a:srgbClr val="FFFFFF"/>
            </a:solidFill>
            <a:ln w="12700" cap="flat" cmpd="sng">
              <a:solidFill>
                <a:srgbClr val="A52F0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5" name="Google Shape;395;p14"/>
            <p:cNvSpPr txBox="1"/>
            <p:nvPr/>
          </p:nvSpPr>
          <p:spPr>
            <a:xfrm>
              <a:off x="219309" y="3826461"/>
              <a:ext cx="3896192" cy="11621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53325" rIns="53325" bIns="53325" anchor="b" anchorCtr="0">
              <a:noAutofit/>
            </a:bodyPr>
            <a:lstStyle/>
            <a:p>
              <a:pPr marL="114300" marR="0" lvl="1" indent="-11430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Char char="•"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rPr>
                <a:t>Continue with home visits and attendance contracts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  <a:p>
              <a:pPr marL="114300" marR="0" lvl="1" indent="-114300" algn="l" defTabSz="914400" rtl="0" eaLnBrk="1" fontAlgn="auto" latinLnBrk="0" hangingPunct="1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Char char="•"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rPr>
                <a:t>Hold check in meetings for students on transfer growth plans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  <a:p>
              <a:pPr marL="114300" marR="0" lvl="1" indent="-114300" algn="l" defTabSz="914400" rtl="0" eaLnBrk="1" fontAlgn="auto" latinLnBrk="0" hangingPunct="1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Char char="•"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rPr>
                <a:t>Use Restorative Discipline to support student and teacher relationships 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96" name="Google Shape;396;p14"/>
            <p:cNvSpPr/>
            <p:nvPr/>
          </p:nvSpPr>
          <p:spPr>
            <a:xfrm>
              <a:off x="6471021" y="412482"/>
              <a:ext cx="5486390" cy="1557574"/>
            </a:xfrm>
            <a:prstGeom prst="roundRect">
              <a:avLst>
                <a:gd name="adj" fmla="val 10000"/>
              </a:avLst>
            </a:prstGeom>
            <a:solidFill>
              <a:srgbClr val="FFFFFF"/>
            </a:solidFill>
            <a:ln w="12700" cap="flat" cmpd="sng">
              <a:solidFill>
                <a:srgbClr val="A52F0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4"/>
            <p:cNvSpPr txBox="1"/>
            <p:nvPr/>
          </p:nvSpPr>
          <p:spPr>
            <a:xfrm>
              <a:off x="8151153" y="446697"/>
              <a:ext cx="3772043" cy="10997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53325" rIns="53325" bIns="53325" anchor="t" anchorCtr="0">
              <a:noAutofit/>
            </a:bodyPr>
            <a:lstStyle/>
            <a:p>
              <a:pPr marL="114300" marR="0" lvl="1" indent="-114300" algn="l" defTabSz="914400" rtl="0" eaLnBrk="1" fontAlgn="auto" latinLnBrk="0" hangingPunct="1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Char char="•"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rPr>
                <a:t>Pair lead teachers with new teachers and teachers in need of improvement 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  <a:p>
              <a:pPr marL="114300" marR="0" lvl="1" indent="-114300" algn="l" defTabSz="914400" rtl="0" eaLnBrk="1" fontAlgn="auto" latinLnBrk="0" hangingPunct="1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Char char="•"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rPr>
                <a:t>Teachers attend IB trainings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  <a:p>
              <a:pPr marL="114300" marR="0" lvl="1" indent="-114300" algn="l" defTabSz="914400" rtl="0" eaLnBrk="1" fontAlgn="auto" latinLnBrk="0" hangingPunct="1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Char char="•"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rPr>
                <a:t>Career Pathways 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  <a:p>
              <a:pPr marL="114300" marR="0" lvl="1" indent="-114300" algn="l" defTabSz="914400" rtl="0" eaLnBrk="1" fontAlgn="auto" latinLnBrk="0" hangingPunct="1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Char char="•"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rPr>
                <a:t>PLC’s - Action oriented &amp; purposeful  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8" name="Google Shape;398;p14"/>
            <p:cNvSpPr/>
            <p:nvPr/>
          </p:nvSpPr>
          <p:spPr>
            <a:xfrm>
              <a:off x="331624" y="479876"/>
              <a:ext cx="5627872" cy="1538309"/>
            </a:xfrm>
            <a:prstGeom prst="roundRect">
              <a:avLst>
                <a:gd name="adj" fmla="val 10000"/>
              </a:avLst>
            </a:prstGeom>
            <a:solidFill>
              <a:srgbClr val="FFFFFF"/>
            </a:solidFill>
            <a:ln w="12700" cap="flat" cmpd="sng">
              <a:solidFill>
                <a:srgbClr val="A52F0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9" name="Google Shape;399;p14"/>
            <p:cNvSpPr txBox="1"/>
            <p:nvPr/>
          </p:nvSpPr>
          <p:spPr>
            <a:xfrm>
              <a:off x="365416" y="513668"/>
              <a:ext cx="3871926" cy="108614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53325" rIns="53325" bIns="53325" anchor="t" anchorCtr="0">
              <a:noAutofit/>
            </a:bodyPr>
            <a:lstStyle/>
            <a:p>
              <a:pPr marL="114300" marR="0" lvl="1" indent="-11430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Char char="•"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rPr>
                <a:t>IB Implementation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  <a:p>
              <a:pPr marL="114300" marR="0" lvl="1" indent="-114300" algn="l" defTabSz="914400" rtl="0" eaLnBrk="1" fontAlgn="auto" latinLnBrk="0" hangingPunct="1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Char char="•"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rPr>
                <a:t>Literacy Rich Classrooms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  <a:p>
              <a:pPr marL="114300" marR="0" lvl="1" indent="-114300" algn="l" defTabSz="914400" rtl="0" eaLnBrk="1" fontAlgn="auto" latinLnBrk="0" hangingPunct="1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Char char="•"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rPr>
                <a:t>Data Driven Instruction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  <a:p>
              <a:pPr marL="114300" marR="0" lvl="1" indent="-114300" algn="l" defTabSz="914400" rtl="0" eaLnBrk="1" fontAlgn="auto" latinLnBrk="0" hangingPunct="1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Char char="•"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rPr>
                <a:t>Intervention Plan  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  <a:p>
              <a:pPr marL="114300" marR="0" lvl="1" indent="-114300" algn="l" defTabSz="914400" rtl="0" eaLnBrk="1" fontAlgn="auto" latinLnBrk="0" hangingPunct="1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Char char="•"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rPr>
                <a:t>Integrating Technology 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  <a:p>
              <a:pPr marL="114300" marR="0" lvl="1" indent="-25400" algn="l" defTabSz="914400" rtl="0" eaLnBrk="1" fontAlgn="auto" latinLnBrk="0" hangingPunct="1">
                <a:lnSpc>
                  <a:spcPct val="90000"/>
                </a:lnSpc>
                <a:spcBef>
                  <a:spcPts val="21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0" name="Google Shape;400;p14"/>
            <p:cNvSpPr/>
            <p:nvPr/>
          </p:nvSpPr>
          <p:spPr>
            <a:xfrm>
              <a:off x="3705037" y="300751"/>
              <a:ext cx="2284653" cy="228465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120000"/>
                  </a:moveTo>
                  <a:lnTo>
                    <a:pt x="0" y="120000"/>
                  </a:lnTo>
                  <a:cubicBezTo>
                    <a:pt x="0" y="53726"/>
                    <a:pt x="53726" y="0"/>
                    <a:pt x="120000" y="0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rgbClr val="A52F0C"/>
            </a:solidFill>
            <a:ln w="12700" cap="flat" cmpd="sng">
              <a:solidFill>
                <a:srgbClr val="FFFF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1" name="Google Shape;401;p14"/>
            <p:cNvSpPr txBox="1"/>
            <p:nvPr/>
          </p:nvSpPr>
          <p:spPr>
            <a:xfrm>
              <a:off x="4374196" y="969910"/>
              <a:ext cx="1615494" cy="16154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35125" tIns="135125" rIns="135125" bIns="1351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  <a:tabLst/>
                <a:defRPr/>
              </a:pPr>
              <a:r>
                <a:rPr kumimoji="0" lang="en-US" sz="19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rPr>
                <a:t>Student Learning Outcomes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2" name="Google Shape;402;p14"/>
            <p:cNvSpPr/>
            <p:nvPr/>
          </p:nvSpPr>
          <p:spPr>
            <a:xfrm rot="5400000">
              <a:off x="6095217" y="300751"/>
              <a:ext cx="2284653" cy="228465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120000"/>
                  </a:moveTo>
                  <a:lnTo>
                    <a:pt x="0" y="120000"/>
                  </a:lnTo>
                  <a:cubicBezTo>
                    <a:pt x="0" y="53726"/>
                    <a:pt x="53726" y="0"/>
                    <a:pt x="120000" y="0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rgbClr val="A52F0C"/>
            </a:solidFill>
            <a:ln w="12700" cap="flat" cmpd="sng">
              <a:solidFill>
                <a:srgbClr val="FFFF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3" name="Google Shape;403;p14"/>
            <p:cNvSpPr txBox="1"/>
            <p:nvPr/>
          </p:nvSpPr>
          <p:spPr>
            <a:xfrm>
              <a:off x="6095217" y="969910"/>
              <a:ext cx="1615494" cy="16154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35125" tIns="135125" rIns="135125" bIns="1351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  <a:tabLst/>
                <a:defRPr/>
              </a:pPr>
              <a:r>
                <a:rPr kumimoji="0" lang="en-US" sz="19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rPr>
                <a:t>Teacher Development &amp; Support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4" name="Google Shape;404;p14"/>
            <p:cNvSpPr/>
            <p:nvPr/>
          </p:nvSpPr>
          <p:spPr>
            <a:xfrm rot="10800000">
              <a:off x="6095217" y="2690931"/>
              <a:ext cx="2284653" cy="228465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120000"/>
                  </a:moveTo>
                  <a:lnTo>
                    <a:pt x="0" y="120000"/>
                  </a:lnTo>
                  <a:cubicBezTo>
                    <a:pt x="0" y="53726"/>
                    <a:pt x="53726" y="0"/>
                    <a:pt x="120000" y="0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rgbClr val="A52F0C"/>
            </a:solidFill>
            <a:ln w="12700" cap="flat" cmpd="sng">
              <a:solidFill>
                <a:srgbClr val="FFFF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5" name="Google Shape;405;p14"/>
            <p:cNvSpPr txBox="1"/>
            <p:nvPr/>
          </p:nvSpPr>
          <p:spPr>
            <a:xfrm>
              <a:off x="6095217" y="2690931"/>
              <a:ext cx="1615494" cy="16154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35125" tIns="135125" rIns="135125" bIns="1351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  <a:tabLst/>
                <a:defRPr/>
              </a:pPr>
              <a:r>
                <a:rPr kumimoji="0" lang="en-US" sz="19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rPr>
                <a:t>Building Community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4"/>
            <p:cNvSpPr/>
            <p:nvPr/>
          </p:nvSpPr>
          <p:spPr>
            <a:xfrm rot="-5400000">
              <a:off x="3705037" y="2690931"/>
              <a:ext cx="2284653" cy="228465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120000"/>
                  </a:moveTo>
                  <a:lnTo>
                    <a:pt x="0" y="120000"/>
                  </a:lnTo>
                  <a:cubicBezTo>
                    <a:pt x="0" y="53726"/>
                    <a:pt x="53726" y="0"/>
                    <a:pt x="120000" y="0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rgbClr val="A52F0C"/>
            </a:solidFill>
            <a:ln w="12700" cap="flat" cmpd="sng">
              <a:solidFill>
                <a:srgbClr val="FFFF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4"/>
            <p:cNvSpPr txBox="1"/>
            <p:nvPr/>
          </p:nvSpPr>
          <p:spPr>
            <a:xfrm>
              <a:off x="4374196" y="2690931"/>
              <a:ext cx="1615494" cy="16154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35125" tIns="135125" rIns="135125" bIns="1351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  <a:tabLst/>
                <a:defRPr/>
              </a:pPr>
              <a:r>
                <a:rPr kumimoji="0" lang="en-US" sz="19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rPr>
                <a:t>Student Management &amp; Support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4"/>
            <p:cNvSpPr/>
            <p:nvPr/>
          </p:nvSpPr>
          <p:spPr>
            <a:xfrm>
              <a:off x="5648047" y="2163297"/>
              <a:ext cx="788812" cy="68592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522" y="60000"/>
                  </a:moveTo>
                  <a:lnTo>
                    <a:pt x="6522" y="60000"/>
                  </a:lnTo>
                  <a:cubicBezTo>
                    <a:pt x="6522" y="34374"/>
                    <a:pt x="25367" y="12492"/>
                    <a:pt x="51107" y="8231"/>
                  </a:cubicBezTo>
                  <a:cubicBezTo>
                    <a:pt x="76848" y="3970"/>
                    <a:pt x="101961" y="18574"/>
                    <a:pt x="110521" y="42783"/>
                  </a:cubicBezTo>
                  <a:lnTo>
                    <a:pt x="116427" y="42783"/>
                  </a:lnTo>
                  <a:lnTo>
                    <a:pt x="106957" y="60000"/>
                  </a:lnTo>
                  <a:lnTo>
                    <a:pt x="90340" y="42783"/>
                  </a:lnTo>
                  <a:lnTo>
                    <a:pt x="95921" y="42783"/>
                  </a:lnTo>
                  <a:lnTo>
                    <a:pt x="95921" y="42783"/>
                  </a:lnTo>
                  <a:cubicBezTo>
                    <a:pt x="87358" y="27416"/>
                    <a:pt x="68572" y="19475"/>
                    <a:pt x="50448" y="23561"/>
                  </a:cubicBezTo>
                  <a:cubicBezTo>
                    <a:pt x="32324" y="27648"/>
                    <a:pt x="19565" y="42702"/>
                    <a:pt x="19565" y="60000"/>
                  </a:cubicBezTo>
                  <a:close/>
                </a:path>
              </a:pathLst>
            </a:custGeom>
            <a:solidFill>
              <a:srgbClr val="CFAAA7"/>
            </a:solidFill>
            <a:ln w="12700" cap="flat" cmpd="sng">
              <a:solidFill>
                <a:srgbClr val="FFFF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9" name="Google Shape;409;p14"/>
            <p:cNvSpPr/>
            <p:nvPr/>
          </p:nvSpPr>
          <p:spPr>
            <a:xfrm rot="10800000">
              <a:off x="5648047" y="2427114"/>
              <a:ext cx="788812" cy="68592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522" y="60000"/>
                  </a:moveTo>
                  <a:lnTo>
                    <a:pt x="6522" y="60000"/>
                  </a:lnTo>
                  <a:cubicBezTo>
                    <a:pt x="6522" y="34374"/>
                    <a:pt x="25367" y="12492"/>
                    <a:pt x="51107" y="8231"/>
                  </a:cubicBezTo>
                  <a:cubicBezTo>
                    <a:pt x="76848" y="3970"/>
                    <a:pt x="101961" y="18574"/>
                    <a:pt x="110521" y="42783"/>
                  </a:cubicBezTo>
                  <a:lnTo>
                    <a:pt x="116427" y="42783"/>
                  </a:lnTo>
                  <a:lnTo>
                    <a:pt x="106957" y="60000"/>
                  </a:lnTo>
                  <a:lnTo>
                    <a:pt x="90340" y="42783"/>
                  </a:lnTo>
                  <a:lnTo>
                    <a:pt x="95921" y="42783"/>
                  </a:lnTo>
                  <a:lnTo>
                    <a:pt x="95921" y="42783"/>
                  </a:lnTo>
                  <a:cubicBezTo>
                    <a:pt x="87358" y="27416"/>
                    <a:pt x="68572" y="19475"/>
                    <a:pt x="50448" y="23561"/>
                  </a:cubicBezTo>
                  <a:cubicBezTo>
                    <a:pt x="32324" y="27648"/>
                    <a:pt x="19565" y="42702"/>
                    <a:pt x="19565" y="60000"/>
                  </a:cubicBezTo>
                  <a:close/>
                </a:path>
              </a:pathLst>
            </a:custGeom>
            <a:solidFill>
              <a:srgbClr val="CFAAA7"/>
            </a:solidFill>
            <a:ln w="12700" cap="flat" cmpd="sng">
              <a:solidFill>
                <a:srgbClr val="FFFF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86316" y="1531717"/>
            <a:ext cx="6995684" cy="5154616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381000" indent="-368935">
              <a:lnSpc>
                <a:spcPct val="100000"/>
              </a:lnSpc>
              <a:spcBef>
                <a:spcPts val="595"/>
              </a:spcBef>
              <a:buClr>
                <a:srgbClr val="C00000"/>
              </a:buClr>
              <a:buSzPct val="84615"/>
              <a:buChar char="●"/>
              <a:tabLst>
                <a:tab pos="381000" algn="l"/>
                <a:tab pos="381635" algn="l"/>
              </a:tabLst>
            </a:pPr>
            <a:r>
              <a:rPr sz="2600" dirty="0">
                <a:latin typeface="Calibri"/>
                <a:cs typeface="Calibri"/>
              </a:rPr>
              <a:t>Hiring – </a:t>
            </a:r>
            <a:r>
              <a:rPr sz="2600" spc="-5" dirty="0">
                <a:latin typeface="Calibri"/>
                <a:cs typeface="Calibri"/>
              </a:rPr>
              <a:t>Open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Positions</a:t>
            </a:r>
            <a:endParaRPr sz="2600" dirty="0">
              <a:latin typeface="Calibri"/>
              <a:cs typeface="Calibri"/>
            </a:endParaRPr>
          </a:p>
          <a:p>
            <a:pPr marL="838200" lvl="1" indent="-358775">
              <a:lnSpc>
                <a:spcPct val="100000"/>
              </a:lnSpc>
              <a:spcBef>
                <a:spcPts val="415"/>
              </a:spcBef>
              <a:buSzPct val="83333"/>
              <a:buChar char="●"/>
              <a:tabLst>
                <a:tab pos="838200" algn="l"/>
                <a:tab pos="838835" algn="l"/>
              </a:tabLst>
            </a:pPr>
            <a:r>
              <a:rPr lang="en-US" sz="2400" dirty="0">
                <a:latin typeface="Calibri"/>
                <a:cs typeface="Calibri"/>
              </a:rPr>
              <a:t>Science Teacher</a:t>
            </a:r>
            <a:endParaRPr sz="2400" dirty="0">
              <a:latin typeface="Calibri"/>
              <a:cs typeface="Calibri"/>
            </a:endParaRPr>
          </a:p>
          <a:p>
            <a:pPr marL="838200" lvl="1" indent="-358775">
              <a:lnSpc>
                <a:spcPct val="100000"/>
              </a:lnSpc>
              <a:spcBef>
                <a:spcPts val="395"/>
              </a:spcBef>
              <a:buSzPct val="83333"/>
              <a:buChar char="●"/>
              <a:tabLst>
                <a:tab pos="838200" algn="l"/>
                <a:tab pos="838835" algn="l"/>
              </a:tabLst>
            </a:pPr>
            <a:r>
              <a:rPr lang="en-US" sz="2400" dirty="0">
                <a:latin typeface="Calibri"/>
                <a:cs typeface="Calibri"/>
              </a:rPr>
              <a:t>SPED Teacher Assistant</a:t>
            </a:r>
          </a:p>
          <a:p>
            <a:pPr marL="838200" lvl="1" indent="-358775">
              <a:lnSpc>
                <a:spcPct val="100000"/>
              </a:lnSpc>
              <a:spcBef>
                <a:spcPts val="395"/>
              </a:spcBef>
              <a:buSzPct val="83333"/>
              <a:buChar char="●"/>
              <a:tabLst>
                <a:tab pos="838200" algn="l"/>
                <a:tab pos="838835" algn="l"/>
              </a:tabLst>
            </a:pPr>
            <a:r>
              <a:rPr lang="en-US" sz="2400" dirty="0">
                <a:latin typeface="Calibri"/>
                <a:cs typeface="Calibri"/>
              </a:rPr>
              <a:t>Part Time SPED Chair</a:t>
            </a:r>
          </a:p>
          <a:p>
            <a:pPr marL="479425" lvl="1">
              <a:lnSpc>
                <a:spcPct val="100000"/>
              </a:lnSpc>
              <a:spcBef>
                <a:spcPts val="395"/>
              </a:spcBef>
              <a:buSzPct val="83333"/>
              <a:tabLst>
                <a:tab pos="838200" algn="l"/>
                <a:tab pos="838835" algn="l"/>
              </a:tabLst>
            </a:pPr>
            <a:endParaRPr lang="en-US" sz="2400" dirty="0">
              <a:latin typeface="Calibri"/>
              <a:cs typeface="Calibri"/>
            </a:endParaRPr>
          </a:p>
          <a:p>
            <a:pPr marL="381000" indent="-368935">
              <a:lnSpc>
                <a:spcPct val="100000"/>
              </a:lnSpc>
              <a:spcBef>
                <a:spcPts val="595"/>
              </a:spcBef>
              <a:buClr>
                <a:srgbClr val="C00000"/>
              </a:buClr>
              <a:buSzPct val="84615"/>
              <a:buChar char="●"/>
              <a:tabLst>
                <a:tab pos="381000" algn="l"/>
                <a:tab pos="381635" algn="l"/>
              </a:tabLst>
            </a:pPr>
            <a:r>
              <a:rPr lang="en-US" sz="2600" dirty="0">
                <a:latin typeface="Calibri"/>
                <a:cs typeface="Calibri"/>
              </a:rPr>
              <a:t>80 students over projection = $ 240,00</a:t>
            </a:r>
          </a:p>
          <a:p>
            <a:pPr marL="838200" lvl="1" indent="-358775">
              <a:lnSpc>
                <a:spcPct val="100000"/>
              </a:lnSpc>
              <a:spcBef>
                <a:spcPts val="415"/>
              </a:spcBef>
              <a:buSzPct val="83333"/>
              <a:buChar char="●"/>
              <a:tabLst>
                <a:tab pos="838200" algn="l"/>
                <a:tab pos="838835" algn="l"/>
              </a:tabLst>
            </a:pPr>
            <a:r>
              <a:rPr lang="en-US" sz="2400" dirty="0">
                <a:latin typeface="Calibri"/>
                <a:cs typeface="Calibri"/>
              </a:rPr>
              <a:t>Interventionist </a:t>
            </a:r>
          </a:p>
          <a:p>
            <a:pPr marL="838200" lvl="1" indent="-358775">
              <a:lnSpc>
                <a:spcPct val="100000"/>
              </a:lnSpc>
              <a:spcBef>
                <a:spcPts val="415"/>
              </a:spcBef>
              <a:buSzPct val="83333"/>
              <a:buChar char="●"/>
              <a:tabLst>
                <a:tab pos="838200" algn="l"/>
                <a:tab pos="838835" algn="l"/>
              </a:tabLst>
            </a:pPr>
            <a:r>
              <a:rPr lang="en-US" sz="2400" dirty="0">
                <a:latin typeface="Calibri"/>
                <a:cs typeface="Calibri"/>
              </a:rPr>
              <a:t>Co-Teacher( Science &amp; History)</a:t>
            </a:r>
          </a:p>
          <a:p>
            <a:pPr marL="838200" lvl="1" indent="-358775">
              <a:lnSpc>
                <a:spcPct val="100000"/>
              </a:lnSpc>
              <a:spcBef>
                <a:spcPts val="415"/>
              </a:spcBef>
              <a:buSzPct val="83333"/>
              <a:buChar char="●"/>
              <a:tabLst>
                <a:tab pos="838200" algn="l"/>
                <a:tab pos="838835" algn="l"/>
              </a:tabLst>
            </a:pPr>
            <a:r>
              <a:rPr lang="en-US" sz="2400" dirty="0">
                <a:latin typeface="Calibri"/>
                <a:cs typeface="Calibri"/>
              </a:rPr>
              <a:t>Male Counselor </a:t>
            </a:r>
          </a:p>
          <a:p>
            <a:pPr marL="838200" lvl="1" indent="-358775">
              <a:lnSpc>
                <a:spcPct val="100000"/>
              </a:lnSpc>
              <a:spcBef>
                <a:spcPts val="415"/>
              </a:spcBef>
              <a:buSzPct val="83333"/>
              <a:buChar char="●"/>
              <a:tabLst>
                <a:tab pos="838200" algn="l"/>
                <a:tab pos="838835" algn="l"/>
              </a:tabLst>
            </a:pPr>
            <a:r>
              <a:rPr lang="en-US" sz="2400" dirty="0">
                <a:latin typeface="Calibri"/>
                <a:cs typeface="Calibri"/>
              </a:rPr>
              <a:t>Hourly Lecturers </a:t>
            </a:r>
          </a:p>
          <a:p>
            <a:pPr marL="838200" lvl="1" indent="-358775">
              <a:lnSpc>
                <a:spcPct val="100000"/>
              </a:lnSpc>
              <a:spcBef>
                <a:spcPts val="415"/>
              </a:spcBef>
              <a:buSzPct val="83333"/>
              <a:buChar char="●"/>
              <a:tabLst>
                <a:tab pos="838200" algn="l"/>
                <a:tab pos="838835" algn="l"/>
              </a:tabLst>
            </a:pPr>
            <a:endParaRPr lang="en-US" sz="2400" dirty="0">
              <a:latin typeface="Calibri"/>
              <a:cs typeface="Calibri"/>
            </a:endParaRPr>
          </a:p>
          <a:p>
            <a:pPr marL="479425" lvl="1">
              <a:lnSpc>
                <a:spcPct val="100000"/>
              </a:lnSpc>
              <a:spcBef>
                <a:spcPts val="395"/>
              </a:spcBef>
              <a:buSzPct val="83333"/>
              <a:tabLst>
                <a:tab pos="838200" algn="l"/>
                <a:tab pos="838835" algn="l"/>
              </a:tabLst>
            </a:pPr>
            <a:r>
              <a:rPr lang="en-US" sz="2400" dirty="0">
                <a:latin typeface="Calibri"/>
                <a:cs typeface="Calibri"/>
              </a:rPr>
              <a:t> 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/>
              <a:t>13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97924" y="690196"/>
            <a:ext cx="35902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313131"/>
                </a:solidFill>
              </a:rPr>
              <a:t>Budget</a:t>
            </a:r>
            <a:r>
              <a:rPr spc="-55" dirty="0">
                <a:solidFill>
                  <a:srgbClr val="313131"/>
                </a:solidFill>
              </a:rPr>
              <a:t> </a:t>
            </a:r>
            <a:r>
              <a:rPr spc="-5" dirty="0">
                <a:solidFill>
                  <a:srgbClr val="313131"/>
                </a:solidFill>
              </a:rPr>
              <a:t>–Staffing</a:t>
            </a:r>
          </a:p>
        </p:txBody>
      </p:sp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97924" y="690196"/>
            <a:ext cx="27946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313131"/>
                </a:solidFill>
              </a:rPr>
              <a:t>Budget</a:t>
            </a:r>
            <a:r>
              <a:rPr spc="-75" dirty="0">
                <a:solidFill>
                  <a:srgbClr val="313131"/>
                </a:solidFill>
              </a:rPr>
              <a:t> </a:t>
            </a:r>
            <a:r>
              <a:rPr spc="-5" dirty="0">
                <a:solidFill>
                  <a:srgbClr val="313131"/>
                </a:solidFill>
              </a:rPr>
              <a:t>Cont.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/>
              <a:t>14</a:t>
            </a:fld>
            <a:endParaRPr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006409"/>
              </p:ext>
            </p:extLst>
          </p:nvPr>
        </p:nvGraphicFramePr>
        <p:xfrm>
          <a:off x="1092616" y="1664821"/>
          <a:ext cx="10413584" cy="45024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033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3396">
                  <a:extLst>
                    <a:ext uri="{9D8B030D-6E8A-4147-A177-3AD203B41FA5}">
                      <a16:colId xmlns:a16="http://schemas.microsoft.com/office/drawing/2014/main" val="2476859821"/>
                    </a:ext>
                  </a:extLst>
                </a:gridCol>
                <a:gridCol w="3835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218908773"/>
                    </a:ext>
                  </a:extLst>
                </a:gridCol>
              </a:tblGrid>
              <a:tr h="43291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Budget</a:t>
                      </a:r>
                      <a:r>
                        <a:rPr sz="18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Strand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lang="en-US" sz="1800" b="1" dirty="0">
                          <a:latin typeface="Arial"/>
                          <a:cs typeface="Arial"/>
                        </a:rPr>
                        <a:t>Total Funds </a:t>
                      </a:r>
                      <a:endParaRPr sz="1800" b="1" dirty="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b="1" spc="-10" dirty="0">
                          <a:latin typeface="Arial"/>
                          <a:cs typeface="Arial"/>
                        </a:rPr>
                        <a:t>Allocated</a:t>
                      </a:r>
                      <a:r>
                        <a:rPr sz="1800" b="1" spc="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Funds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lang="en-US" sz="1800" dirty="0">
                          <a:latin typeface="Arial"/>
                          <a:cs typeface="Arial"/>
                        </a:rPr>
                        <a:t>Suggested Items 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4752"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General </a:t>
                      </a:r>
                    </a:p>
                  </a:txBody>
                  <a:tcPr marL="0" marR="0" marT="3937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$ 286,932</a:t>
                      </a:r>
                    </a:p>
                  </a:txBody>
                  <a:tcPr marL="0" marR="0" marT="3937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Kick Start - $ 70,000</a:t>
                      </a:r>
                    </a:p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Stipends - $ 120,000</a:t>
                      </a:r>
                    </a:p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UIL - $56,000</a:t>
                      </a:r>
                    </a:p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UIL Academics - $20,000</a:t>
                      </a:r>
                    </a:p>
                  </a:txBody>
                  <a:tcPr marL="0" marR="0" marT="3937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300"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Gifted &amp; Talented</a:t>
                      </a:r>
                    </a:p>
                  </a:txBody>
                  <a:tcPr marL="0" marR="0" marT="3937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$ 12,000</a:t>
                      </a:r>
                    </a:p>
                  </a:txBody>
                  <a:tcPr marL="0" marR="0" marT="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Graphic Design - $ 3,000</a:t>
                      </a:r>
                    </a:p>
                  </a:txBody>
                  <a:tcPr marL="0" marR="0" marT="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808"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Title I</a:t>
                      </a:r>
                    </a:p>
                  </a:txBody>
                  <a:tcPr marL="0" marR="0" marT="3937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$129,250</a:t>
                      </a:r>
                    </a:p>
                  </a:txBody>
                  <a:tcPr marL="0" marR="0" marT="3937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300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Bilingual</a:t>
                      </a:r>
                    </a:p>
                  </a:txBody>
                  <a:tcPr marL="0" marR="0" marT="3937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$ 23,000</a:t>
                      </a:r>
                    </a:p>
                  </a:txBody>
                  <a:tcPr marL="0" marR="0" marT="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300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CTE</a:t>
                      </a:r>
                    </a:p>
                  </a:txBody>
                  <a:tcPr marL="0" marR="0" marT="3937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$ 1,000</a:t>
                      </a:r>
                    </a:p>
                  </a:txBody>
                  <a:tcPr marL="0" marR="0" marT="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300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Magnet</a:t>
                      </a:r>
                    </a:p>
                  </a:txBody>
                  <a:tcPr marL="0" marR="0" marT="3937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$ 75,000</a:t>
                      </a:r>
                    </a:p>
                  </a:txBody>
                  <a:tcPr marL="0" marR="0" marT="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Clever Touch Boards (7) - $26,500</a:t>
                      </a:r>
                    </a:p>
                  </a:txBody>
                  <a:tcPr marL="0" marR="0" marT="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300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SPED</a:t>
                      </a:r>
                    </a:p>
                  </a:txBody>
                  <a:tcPr marL="0" marR="0" marT="3937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$ 15,500</a:t>
                      </a:r>
                    </a:p>
                  </a:txBody>
                  <a:tcPr marL="0" marR="0" marT="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Office Furniture - $ 11,000</a:t>
                      </a:r>
                    </a:p>
                  </a:txBody>
                  <a:tcPr marL="0" marR="0" marT="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300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ESSER II (HB4545)</a:t>
                      </a:r>
                    </a:p>
                  </a:txBody>
                  <a:tcPr marL="0" marR="0" marT="3937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$117,000</a:t>
                      </a: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45604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0474" y="696572"/>
            <a:ext cx="52889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pc="-10" dirty="0">
                <a:solidFill>
                  <a:srgbClr val="313131"/>
                </a:solidFill>
              </a:rPr>
              <a:t>Facilities </a:t>
            </a:r>
            <a:endParaRPr spc="-10" dirty="0">
              <a:solidFill>
                <a:srgbClr val="313131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1289" y="6322304"/>
            <a:ext cx="175260" cy="234950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15</a:t>
            </a:fld>
            <a:endParaRPr sz="14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5336" y="1828800"/>
            <a:ext cx="9150985" cy="39677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84200" indent="-5715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lang="en-US" sz="3600" spc="-5" dirty="0">
                <a:latin typeface="Calibri"/>
                <a:cs typeface="Calibri"/>
              </a:rPr>
              <a:t>Auditorium </a:t>
            </a:r>
          </a:p>
          <a:p>
            <a:pPr marL="1041400" lvl="1" indent="-571500"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lang="en-US" sz="3600" spc="-5" dirty="0">
                <a:latin typeface="Calibri"/>
                <a:cs typeface="Calibri"/>
              </a:rPr>
              <a:t>Paint </a:t>
            </a:r>
          </a:p>
          <a:p>
            <a:pPr marL="1041400" lvl="1" indent="-571500"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lang="en-US" sz="3600" spc="-5" dirty="0">
                <a:latin typeface="Calibri"/>
                <a:cs typeface="Calibri"/>
              </a:rPr>
              <a:t>Lights &amp; Sound</a:t>
            </a:r>
          </a:p>
          <a:p>
            <a:pPr marL="584200" indent="-5715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lang="en-US" sz="3600" spc="-5" dirty="0">
                <a:latin typeface="Calibri"/>
                <a:cs typeface="Calibri"/>
              </a:rPr>
              <a:t>AC</a:t>
            </a:r>
          </a:p>
          <a:p>
            <a:pPr marL="584200" indent="-5715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lang="en-US" sz="3600" spc="-5" dirty="0">
                <a:latin typeface="Calibri"/>
                <a:cs typeface="Calibri"/>
              </a:rPr>
              <a:t>Entire Building – Paint </a:t>
            </a:r>
          </a:p>
          <a:p>
            <a:pPr marL="812800" lvl="1" indent="-342900">
              <a:spcBef>
                <a:spcPts val="100"/>
              </a:spcBef>
              <a:buFont typeface="Symbol"/>
              <a:buChar char=""/>
              <a:tabLst>
                <a:tab pos="355600" algn="l"/>
              </a:tabLst>
            </a:pPr>
            <a:endParaRPr lang="en-US" sz="3600" spc="-5" dirty="0">
              <a:latin typeface="Calibri"/>
              <a:cs typeface="Calibri"/>
            </a:endParaRPr>
          </a:p>
          <a:p>
            <a:pPr marL="812800" lvl="1" indent="-342900">
              <a:spcBef>
                <a:spcPts val="100"/>
              </a:spcBef>
              <a:buFont typeface="Symbol"/>
              <a:buChar char=""/>
              <a:tabLst>
                <a:tab pos="355600" algn="l"/>
              </a:tabLst>
            </a:pPr>
            <a:endParaRPr lang="en-US" sz="3600" spc="-5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7001437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86316" y="1531717"/>
            <a:ext cx="6995684" cy="2348720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381000" indent="-368935">
              <a:spcBef>
                <a:spcPts val="595"/>
              </a:spcBef>
              <a:buClr>
                <a:srgbClr val="C00000"/>
              </a:buClr>
              <a:buSzPct val="84615"/>
              <a:buFontTx/>
              <a:buChar char="●"/>
              <a:tabLst>
                <a:tab pos="381000" algn="l"/>
                <a:tab pos="381635" algn="l"/>
              </a:tabLst>
            </a:pPr>
            <a:r>
              <a:rPr lang="en-US" sz="2600" dirty="0">
                <a:cs typeface="Calibri"/>
              </a:rPr>
              <a:t>Safety </a:t>
            </a:r>
          </a:p>
          <a:p>
            <a:pPr marL="381000" indent="-368935">
              <a:lnSpc>
                <a:spcPct val="100000"/>
              </a:lnSpc>
              <a:spcBef>
                <a:spcPts val="595"/>
              </a:spcBef>
              <a:buClr>
                <a:srgbClr val="C00000"/>
              </a:buClr>
              <a:buSzPct val="84615"/>
              <a:buChar char="●"/>
              <a:tabLst>
                <a:tab pos="381000" algn="l"/>
                <a:tab pos="381635" algn="l"/>
              </a:tabLst>
            </a:pPr>
            <a:r>
              <a:rPr lang="en-US" sz="2600" dirty="0">
                <a:latin typeface="Calibri"/>
                <a:cs typeface="Calibri"/>
              </a:rPr>
              <a:t>Dress Code </a:t>
            </a:r>
          </a:p>
          <a:p>
            <a:pPr marL="381000" indent="-368935">
              <a:lnSpc>
                <a:spcPct val="100000"/>
              </a:lnSpc>
              <a:spcBef>
                <a:spcPts val="595"/>
              </a:spcBef>
              <a:buClr>
                <a:srgbClr val="C00000"/>
              </a:buClr>
              <a:buSzPct val="84615"/>
              <a:buChar char="●"/>
              <a:tabLst>
                <a:tab pos="381000" algn="l"/>
                <a:tab pos="381635" algn="l"/>
              </a:tabLst>
            </a:pPr>
            <a:r>
              <a:rPr lang="en-US" sz="2600" dirty="0">
                <a:latin typeface="Calibri"/>
                <a:cs typeface="Calibri"/>
              </a:rPr>
              <a:t>Grading Categories</a:t>
            </a:r>
          </a:p>
          <a:p>
            <a:pPr marL="381000" indent="-368935">
              <a:lnSpc>
                <a:spcPct val="100000"/>
              </a:lnSpc>
              <a:spcBef>
                <a:spcPts val="595"/>
              </a:spcBef>
              <a:buClr>
                <a:srgbClr val="C00000"/>
              </a:buClr>
              <a:buSzPct val="84615"/>
              <a:buChar char="●"/>
              <a:tabLst>
                <a:tab pos="381000" algn="l"/>
                <a:tab pos="381635" algn="l"/>
              </a:tabLst>
            </a:pPr>
            <a:r>
              <a:rPr lang="en-US" sz="2600" dirty="0">
                <a:latin typeface="Calibri"/>
                <a:cs typeface="Calibri"/>
              </a:rPr>
              <a:t>Bell Schedule  </a:t>
            </a:r>
          </a:p>
          <a:p>
            <a:pPr marL="381000" indent="-368935">
              <a:lnSpc>
                <a:spcPct val="100000"/>
              </a:lnSpc>
              <a:spcBef>
                <a:spcPts val="595"/>
              </a:spcBef>
              <a:buClr>
                <a:srgbClr val="C00000"/>
              </a:buClr>
              <a:buSzPct val="84615"/>
              <a:buChar char="●"/>
              <a:tabLst>
                <a:tab pos="381000" algn="l"/>
                <a:tab pos="381635" algn="l"/>
              </a:tabLst>
            </a:pPr>
            <a:endParaRPr sz="24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/>
              <a:t>16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97924" y="690196"/>
            <a:ext cx="4340876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pc="-5" dirty="0">
                <a:solidFill>
                  <a:srgbClr val="313131"/>
                </a:solidFill>
              </a:rPr>
              <a:t>Open Discussion </a:t>
            </a:r>
            <a:endParaRPr spc="-5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72359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7924" y="490296"/>
            <a:ext cx="5331476" cy="4984698"/>
          </a:xfrm>
          <a:prstGeom prst="rect">
            <a:avLst/>
          </a:prstGeom>
        </p:spPr>
        <p:txBody>
          <a:bodyPr vert="horz" wrap="square" lIns="0" tIns="2120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70"/>
              </a:spcBef>
            </a:pPr>
            <a:r>
              <a:rPr sz="4000" spc="-5" dirty="0">
                <a:solidFill>
                  <a:srgbClr val="313131"/>
                </a:solidFill>
                <a:latin typeface="Cambria"/>
                <a:cs typeface="Cambria"/>
              </a:rPr>
              <a:t>Meeting</a:t>
            </a:r>
            <a:r>
              <a:rPr sz="4000" spc="-15" dirty="0">
                <a:solidFill>
                  <a:srgbClr val="313131"/>
                </a:solidFill>
                <a:latin typeface="Cambria"/>
                <a:cs typeface="Cambria"/>
              </a:rPr>
              <a:t> </a:t>
            </a:r>
            <a:r>
              <a:rPr sz="4000" spc="-5" dirty="0">
                <a:solidFill>
                  <a:srgbClr val="313131"/>
                </a:solidFill>
                <a:latin typeface="Cambria"/>
                <a:cs typeface="Cambria"/>
              </a:rPr>
              <a:t>Dates</a:t>
            </a:r>
            <a:endParaRPr sz="4000" dirty="0">
              <a:latin typeface="Cambria"/>
              <a:cs typeface="Cambria"/>
            </a:endParaRPr>
          </a:p>
          <a:p>
            <a:pPr marL="381000" indent="-368935">
              <a:lnSpc>
                <a:spcPct val="100000"/>
              </a:lnSpc>
              <a:spcBef>
                <a:spcPts val="1570"/>
              </a:spcBef>
              <a:buClr>
                <a:srgbClr val="C00000"/>
              </a:buClr>
              <a:buSzPct val="55000"/>
              <a:buFont typeface="Calibri"/>
              <a:buChar char="●"/>
              <a:tabLst>
                <a:tab pos="381000" algn="l"/>
                <a:tab pos="381635" algn="l"/>
              </a:tabLst>
            </a:pPr>
            <a:r>
              <a:rPr sz="4000" spc="-10" dirty="0">
                <a:latin typeface="Cambria"/>
                <a:cs typeface="Cambria"/>
              </a:rPr>
              <a:t>September </a:t>
            </a:r>
            <a:r>
              <a:rPr sz="4000" spc="-5" dirty="0">
                <a:latin typeface="Cambria"/>
                <a:cs typeface="Cambria"/>
              </a:rPr>
              <a:t>1</a:t>
            </a:r>
            <a:r>
              <a:rPr lang="en-US" sz="4000" spc="-5" dirty="0">
                <a:latin typeface="Cambria"/>
                <a:cs typeface="Cambria"/>
              </a:rPr>
              <a:t>2</a:t>
            </a:r>
            <a:r>
              <a:rPr sz="4000" spc="-5" dirty="0">
                <a:latin typeface="Cambria"/>
                <a:cs typeface="Cambria"/>
              </a:rPr>
              <a:t>,</a:t>
            </a:r>
            <a:r>
              <a:rPr sz="4000" spc="-40" dirty="0">
                <a:latin typeface="Cambria"/>
                <a:cs typeface="Cambria"/>
              </a:rPr>
              <a:t> </a:t>
            </a:r>
            <a:r>
              <a:rPr sz="4000" spc="-10" dirty="0">
                <a:latin typeface="Cambria"/>
                <a:cs typeface="Cambria"/>
              </a:rPr>
              <a:t>202</a:t>
            </a:r>
            <a:r>
              <a:rPr lang="en-US" sz="4000" spc="-10" dirty="0">
                <a:latin typeface="Cambria"/>
                <a:cs typeface="Cambria"/>
              </a:rPr>
              <a:t>2</a:t>
            </a:r>
            <a:endParaRPr sz="4000" dirty="0">
              <a:latin typeface="Cambria"/>
              <a:cs typeface="Cambria"/>
            </a:endParaRPr>
          </a:p>
          <a:p>
            <a:pPr marL="381000" indent="-368935">
              <a:lnSpc>
                <a:spcPct val="100000"/>
              </a:lnSpc>
              <a:spcBef>
                <a:spcPts val="1714"/>
              </a:spcBef>
              <a:buClr>
                <a:srgbClr val="C00000"/>
              </a:buClr>
              <a:buSzPct val="55000"/>
              <a:buFont typeface="Calibri"/>
              <a:buChar char="●"/>
              <a:tabLst>
                <a:tab pos="381000" algn="l"/>
                <a:tab pos="381635" algn="l"/>
              </a:tabLst>
            </a:pPr>
            <a:r>
              <a:rPr sz="4000" spc="-10" dirty="0">
                <a:latin typeface="Cambria"/>
                <a:cs typeface="Cambria"/>
              </a:rPr>
              <a:t>November </a:t>
            </a:r>
            <a:r>
              <a:rPr lang="en-US" sz="4000" spc="-5" dirty="0">
                <a:latin typeface="Cambria"/>
                <a:cs typeface="Cambria"/>
              </a:rPr>
              <a:t>14</a:t>
            </a:r>
            <a:r>
              <a:rPr sz="4000" spc="-5" dirty="0">
                <a:latin typeface="Cambria"/>
                <a:cs typeface="Cambria"/>
              </a:rPr>
              <a:t>,</a:t>
            </a:r>
            <a:r>
              <a:rPr sz="4000" spc="-40" dirty="0">
                <a:latin typeface="Cambria"/>
                <a:cs typeface="Cambria"/>
              </a:rPr>
              <a:t> </a:t>
            </a:r>
            <a:r>
              <a:rPr sz="4000" spc="-10" dirty="0">
                <a:latin typeface="Cambria"/>
                <a:cs typeface="Cambria"/>
              </a:rPr>
              <a:t>202</a:t>
            </a:r>
            <a:r>
              <a:rPr lang="en-US" sz="4000" spc="-10" dirty="0">
                <a:latin typeface="Cambria"/>
                <a:cs typeface="Cambria"/>
              </a:rPr>
              <a:t>2</a:t>
            </a:r>
            <a:endParaRPr sz="4000" dirty="0">
              <a:latin typeface="Cambria"/>
              <a:cs typeface="Cambria"/>
            </a:endParaRPr>
          </a:p>
          <a:p>
            <a:pPr marL="381000" indent="-368935">
              <a:lnSpc>
                <a:spcPct val="100000"/>
              </a:lnSpc>
              <a:spcBef>
                <a:spcPts val="1725"/>
              </a:spcBef>
              <a:buClr>
                <a:srgbClr val="C00000"/>
              </a:buClr>
              <a:buSzPct val="55000"/>
              <a:buFont typeface="Calibri"/>
              <a:buChar char="●"/>
              <a:tabLst>
                <a:tab pos="381000" algn="l"/>
                <a:tab pos="381635" algn="l"/>
              </a:tabLst>
            </a:pPr>
            <a:r>
              <a:rPr sz="4000" spc="-5" dirty="0">
                <a:latin typeface="Cambria"/>
                <a:cs typeface="Cambria"/>
              </a:rPr>
              <a:t>January </a:t>
            </a:r>
            <a:r>
              <a:rPr lang="en-US" sz="4000" spc="-5" dirty="0">
                <a:latin typeface="Cambria"/>
                <a:cs typeface="Cambria"/>
              </a:rPr>
              <a:t>9</a:t>
            </a:r>
            <a:r>
              <a:rPr sz="4000" spc="-5" dirty="0">
                <a:latin typeface="Cambria"/>
                <a:cs typeface="Cambria"/>
              </a:rPr>
              <a:t>,</a:t>
            </a:r>
            <a:r>
              <a:rPr sz="4000" spc="-30" dirty="0">
                <a:latin typeface="Cambria"/>
                <a:cs typeface="Cambria"/>
              </a:rPr>
              <a:t> </a:t>
            </a:r>
            <a:r>
              <a:rPr sz="4000" spc="-10" dirty="0">
                <a:latin typeface="Cambria"/>
                <a:cs typeface="Cambria"/>
              </a:rPr>
              <a:t>202</a:t>
            </a:r>
            <a:r>
              <a:rPr lang="en-US" sz="4000" spc="-10" dirty="0">
                <a:latin typeface="Cambria"/>
                <a:cs typeface="Cambria"/>
              </a:rPr>
              <a:t>3</a:t>
            </a:r>
            <a:endParaRPr sz="4000" dirty="0">
              <a:latin typeface="Cambria"/>
              <a:cs typeface="Cambria"/>
            </a:endParaRPr>
          </a:p>
          <a:p>
            <a:pPr marL="381000" indent="-368935">
              <a:lnSpc>
                <a:spcPct val="100000"/>
              </a:lnSpc>
              <a:spcBef>
                <a:spcPts val="1720"/>
              </a:spcBef>
              <a:buClr>
                <a:srgbClr val="C00000"/>
              </a:buClr>
              <a:buSzPct val="55000"/>
              <a:buFont typeface="Calibri"/>
              <a:buChar char="●"/>
              <a:tabLst>
                <a:tab pos="381000" algn="l"/>
                <a:tab pos="381635" algn="l"/>
              </a:tabLst>
            </a:pPr>
            <a:r>
              <a:rPr sz="4000" spc="-5" dirty="0">
                <a:latin typeface="Cambria"/>
                <a:cs typeface="Cambria"/>
              </a:rPr>
              <a:t>March </a:t>
            </a:r>
            <a:r>
              <a:rPr lang="en-US" sz="4000" spc="-5" dirty="0">
                <a:latin typeface="Cambria"/>
                <a:cs typeface="Cambria"/>
              </a:rPr>
              <a:t>6</a:t>
            </a:r>
            <a:r>
              <a:rPr sz="4000" spc="-5" dirty="0">
                <a:latin typeface="Cambria"/>
                <a:cs typeface="Cambria"/>
              </a:rPr>
              <a:t>,</a:t>
            </a:r>
            <a:r>
              <a:rPr sz="4000" spc="-25" dirty="0">
                <a:latin typeface="Cambria"/>
                <a:cs typeface="Cambria"/>
              </a:rPr>
              <a:t> </a:t>
            </a:r>
            <a:r>
              <a:rPr sz="4000" spc="-10" dirty="0">
                <a:latin typeface="Cambria"/>
                <a:cs typeface="Cambria"/>
              </a:rPr>
              <a:t>202</a:t>
            </a:r>
            <a:r>
              <a:rPr lang="en-US" sz="4000" spc="-10" dirty="0">
                <a:latin typeface="Cambria"/>
                <a:cs typeface="Cambria"/>
              </a:rPr>
              <a:t>3</a:t>
            </a:r>
            <a:endParaRPr sz="4000" dirty="0">
              <a:latin typeface="Cambria"/>
              <a:cs typeface="Cambria"/>
            </a:endParaRPr>
          </a:p>
          <a:p>
            <a:pPr marL="381000" indent="-368935">
              <a:lnSpc>
                <a:spcPct val="100000"/>
              </a:lnSpc>
              <a:spcBef>
                <a:spcPts val="1714"/>
              </a:spcBef>
              <a:buClr>
                <a:srgbClr val="C00000"/>
              </a:buClr>
              <a:buSzPct val="55000"/>
              <a:buFont typeface="Calibri"/>
              <a:buChar char="●"/>
              <a:tabLst>
                <a:tab pos="381000" algn="l"/>
                <a:tab pos="381635" algn="l"/>
              </a:tabLst>
            </a:pPr>
            <a:r>
              <a:rPr sz="4000" spc="-5" dirty="0">
                <a:latin typeface="Cambria"/>
                <a:cs typeface="Cambria"/>
              </a:rPr>
              <a:t>May </a:t>
            </a:r>
            <a:r>
              <a:rPr lang="en-US" sz="4000" spc="-5" dirty="0">
                <a:latin typeface="Cambria"/>
                <a:cs typeface="Cambria"/>
              </a:rPr>
              <a:t>8</a:t>
            </a:r>
            <a:r>
              <a:rPr sz="4000" spc="-5" dirty="0">
                <a:latin typeface="Cambria"/>
                <a:cs typeface="Cambria"/>
              </a:rPr>
              <a:t>,</a:t>
            </a:r>
            <a:r>
              <a:rPr sz="4000" spc="-25" dirty="0">
                <a:latin typeface="Cambria"/>
                <a:cs typeface="Cambria"/>
              </a:rPr>
              <a:t> </a:t>
            </a:r>
            <a:r>
              <a:rPr lang="en-US" sz="4000" spc="-25" dirty="0">
                <a:latin typeface="Cambria"/>
                <a:cs typeface="Cambria"/>
              </a:rPr>
              <a:t>2023</a:t>
            </a:r>
            <a:endParaRPr sz="4000" dirty="0">
              <a:latin typeface="Cambria"/>
              <a:cs typeface="Cambri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/>
              <a:t>17</a:t>
            </a:fld>
            <a:endParaRPr dirty="0"/>
          </a:p>
        </p:txBody>
      </p:sp>
    </p:spTree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7924" y="690196"/>
            <a:ext cx="12458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solidFill>
                  <a:srgbClr val="313131"/>
                </a:solidFill>
                <a:latin typeface="Cambria"/>
                <a:cs typeface="Cambria"/>
              </a:rPr>
              <a:t>Q &amp;</a:t>
            </a:r>
            <a:r>
              <a:rPr sz="4000" spc="-95" dirty="0">
                <a:solidFill>
                  <a:srgbClr val="313131"/>
                </a:solidFill>
                <a:latin typeface="Cambria"/>
                <a:cs typeface="Cambria"/>
              </a:rPr>
              <a:t> </a:t>
            </a:r>
            <a:r>
              <a:rPr sz="4000" spc="-5" dirty="0">
                <a:solidFill>
                  <a:srgbClr val="313131"/>
                </a:solidFill>
                <a:latin typeface="Cambria"/>
                <a:cs typeface="Cambria"/>
              </a:rPr>
              <a:t>A</a:t>
            </a:r>
            <a:endParaRPr sz="40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929140" y="1914144"/>
            <a:ext cx="6359639" cy="39639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/>
              <a:t>18</a:t>
            </a:fld>
            <a:endParaRPr dirty="0"/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6868" y="1411224"/>
            <a:ext cx="12018645" cy="91440"/>
          </a:xfrm>
          <a:custGeom>
            <a:avLst/>
            <a:gdLst/>
            <a:ahLst/>
            <a:cxnLst/>
            <a:rect l="l" t="t" r="r" b="b"/>
            <a:pathLst>
              <a:path w="12018645" h="91440">
                <a:moveTo>
                  <a:pt x="0" y="91439"/>
                </a:moveTo>
                <a:lnTo>
                  <a:pt x="12018264" y="91439"/>
                </a:lnTo>
                <a:lnTo>
                  <a:pt x="12018264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18804" y="1320754"/>
            <a:ext cx="4197350" cy="4201160"/>
          </a:xfrm>
          <a:prstGeom prst="rect">
            <a:avLst/>
          </a:prstGeom>
        </p:spPr>
        <p:txBody>
          <a:bodyPr vert="horz" wrap="square" lIns="0" tIns="1854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60"/>
              </a:spcBef>
            </a:pPr>
            <a:r>
              <a:rPr sz="3200" spc="-5" dirty="0">
                <a:latin typeface="Calibri"/>
                <a:cs typeface="Calibri"/>
              </a:rPr>
              <a:t>Agenda:</a:t>
            </a:r>
            <a:endParaRPr sz="32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1180"/>
              </a:spcBef>
              <a:buClr>
                <a:srgbClr val="C00000"/>
              </a:buClr>
              <a:buSzPct val="78571"/>
              <a:buChar char="●"/>
              <a:tabLst>
                <a:tab pos="469265" algn="l"/>
                <a:tab pos="469900" algn="l"/>
              </a:tabLst>
            </a:pPr>
            <a:r>
              <a:rPr sz="2800" spc="-5" dirty="0">
                <a:latin typeface="Calibri"/>
                <a:cs typeface="Calibri"/>
              </a:rPr>
              <a:t>Essential Agreements</a:t>
            </a:r>
            <a:endParaRPr sz="28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1680"/>
              </a:spcBef>
              <a:buClr>
                <a:srgbClr val="C00000"/>
              </a:buClr>
              <a:buSzPct val="78571"/>
              <a:buChar char="●"/>
              <a:tabLst>
                <a:tab pos="469265" algn="l"/>
                <a:tab pos="469900" algn="l"/>
              </a:tabLst>
            </a:pPr>
            <a:r>
              <a:rPr sz="2800" spc="-5" dirty="0">
                <a:latin typeface="Calibri"/>
                <a:cs typeface="Calibri"/>
              </a:rPr>
              <a:t>Welcome</a:t>
            </a:r>
            <a:endParaRPr sz="28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1680"/>
              </a:spcBef>
              <a:buClr>
                <a:srgbClr val="C00000"/>
              </a:buClr>
              <a:buSzPct val="78571"/>
              <a:buChar char="●"/>
              <a:tabLst>
                <a:tab pos="469265" algn="l"/>
                <a:tab pos="469900" algn="l"/>
              </a:tabLst>
            </a:pPr>
            <a:r>
              <a:rPr sz="2800" spc="-5" dirty="0">
                <a:latin typeface="Calibri"/>
                <a:cs typeface="Calibri"/>
              </a:rPr>
              <a:t>School Improvement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Plan</a:t>
            </a:r>
            <a:endParaRPr sz="2800">
              <a:latin typeface="Calibri"/>
              <a:cs typeface="Calibri"/>
            </a:endParaRPr>
          </a:p>
          <a:p>
            <a:pPr marL="927100" lvl="1" indent="-457200">
              <a:lnSpc>
                <a:spcPct val="100000"/>
              </a:lnSpc>
              <a:spcBef>
                <a:spcPts val="1540"/>
              </a:spcBef>
              <a:buSzPct val="91666"/>
              <a:buChar char="●"/>
              <a:tabLst>
                <a:tab pos="926465" algn="l"/>
                <a:tab pos="927100" algn="l"/>
              </a:tabLst>
            </a:pPr>
            <a:r>
              <a:rPr sz="2400" spc="-5" dirty="0">
                <a:latin typeface="Calibri"/>
                <a:cs typeface="Calibri"/>
              </a:rPr>
              <a:t>Executive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Summary</a:t>
            </a:r>
            <a:endParaRPr sz="2400">
              <a:latin typeface="Calibri"/>
              <a:cs typeface="Calibri"/>
            </a:endParaRPr>
          </a:p>
          <a:p>
            <a:pPr marL="927100" lvl="1" indent="-457200">
              <a:lnSpc>
                <a:spcPct val="100000"/>
              </a:lnSpc>
              <a:spcBef>
                <a:spcPts val="1440"/>
              </a:spcBef>
              <a:buSzPct val="91666"/>
              <a:buChar char="●"/>
              <a:tabLst>
                <a:tab pos="926465" algn="l"/>
                <a:tab pos="927100" algn="l"/>
              </a:tabLst>
            </a:pPr>
            <a:r>
              <a:rPr sz="2400" spc="-5" dirty="0">
                <a:latin typeface="Calibri"/>
                <a:cs typeface="Calibri"/>
              </a:rPr>
              <a:t>Additional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Goals</a:t>
            </a:r>
            <a:endParaRPr sz="2400">
              <a:latin typeface="Calibri"/>
              <a:cs typeface="Calibri"/>
            </a:endParaRPr>
          </a:p>
          <a:p>
            <a:pPr marL="927100" lvl="1" indent="-457200">
              <a:lnSpc>
                <a:spcPct val="100000"/>
              </a:lnSpc>
              <a:spcBef>
                <a:spcPts val="1440"/>
              </a:spcBef>
              <a:buSzPct val="91666"/>
              <a:buChar char="●"/>
              <a:tabLst>
                <a:tab pos="926465" algn="l"/>
                <a:tab pos="927100" algn="l"/>
              </a:tabLst>
            </a:pPr>
            <a:r>
              <a:rPr sz="2400" spc="-5" dirty="0">
                <a:latin typeface="Calibri"/>
                <a:cs typeface="Calibri"/>
              </a:rPr>
              <a:t>Budget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45823" y="619689"/>
            <a:ext cx="14439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>
                <a:solidFill>
                  <a:srgbClr val="313131"/>
                </a:solidFill>
              </a:rPr>
              <a:t>S</a:t>
            </a:r>
            <a:r>
              <a:rPr sz="4400" dirty="0">
                <a:solidFill>
                  <a:srgbClr val="313131"/>
                </a:solidFill>
              </a:rPr>
              <a:t>D</a:t>
            </a:r>
            <a:r>
              <a:rPr sz="4400" spc="-5" dirty="0">
                <a:solidFill>
                  <a:srgbClr val="313131"/>
                </a:solidFill>
              </a:rPr>
              <a:t>M</a:t>
            </a:r>
            <a:r>
              <a:rPr sz="4400" dirty="0">
                <a:solidFill>
                  <a:srgbClr val="313131"/>
                </a:solidFill>
              </a:rPr>
              <a:t>C</a:t>
            </a:r>
            <a:endParaRPr sz="4400"/>
          </a:p>
        </p:txBody>
      </p:sp>
      <p:sp>
        <p:nvSpPr>
          <p:cNvPr id="7" name="object 7"/>
          <p:cNvSpPr txBox="1"/>
          <p:nvPr/>
        </p:nvSpPr>
        <p:spPr>
          <a:xfrm>
            <a:off x="10659857" y="6297803"/>
            <a:ext cx="79184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313131"/>
                </a:solidFill>
                <a:latin typeface="Calibri"/>
                <a:cs typeface="Calibri"/>
              </a:rPr>
              <a:t>10/7/2017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18804" y="5697664"/>
            <a:ext cx="5215255" cy="8216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95"/>
              </a:spcBef>
              <a:buClr>
                <a:srgbClr val="C00000"/>
              </a:buClr>
              <a:buSzPct val="78571"/>
              <a:buChar char="●"/>
              <a:tabLst>
                <a:tab pos="469265" algn="l"/>
                <a:tab pos="469900" algn="l"/>
              </a:tabLst>
            </a:pPr>
            <a:r>
              <a:rPr sz="2800" spc="-5" dirty="0">
                <a:latin typeface="Calibri"/>
                <a:cs typeface="Calibri"/>
              </a:rPr>
              <a:t>Meeting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Dates</a:t>
            </a:r>
            <a:endParaRPr sz="2800">
              <a:latin typeface="Calibri"/>
              <a:cs typeface="Calibri"/>
            </a:endParaRPr>
          </a:p>
          <a:p>
            <a:pPr marL="591820">
              <a:lnSpc>
                <a:spcPct val="100000"/>
              </a:lnSpc>
              <a:spcBef>
                <a:spcPts val="1235"/>
              </a:spcBef>
            </a:pPr>
            <a:r>
              <a:rPr sz="1400" b="1" dirty="0">
                <a:solidFill>
                  <a:srgbClr val="313131"/>
                </a:solidFill>
                <a:latin typeface="Verdana"/>
                <a:cs typeface="Verdana"/>
              </a:rPr>
              <a:t>James Hogg Middle </a:t>
            </a:r>
            <a:r>
              <a:rPr sz="1400" b="1" spc="-5" dirty="0">
                <a:solidFill>
                  <a:srgbClr val="313131"/>
                </a:solidFill>
                <a:latin typeface="Verdana"/>
                <a:cs typeface="Verdana"/>
              </a:rPr>
              <a:t>School </a:t>
            </a:r>
            <a:r>
              <a:rPr sz="1400" dirty="0">
                <a:solidFill>
                  <a:srgbClr val="313131"/>
                </a:solidFill>
                <a:latin typeface="Verdana"/>
                <a:cs typeface="Verdana"/>
              </a:rPr>
              <a:t>– </a:t>
            </a:r>
            <a:r>
              <a:rPr sz="1400" i="1" dirty="0">
                <a:solidFill>
                  <a:srgbClr val="313131"/>
                </a:solidFill>
                <a:latin typeface="Verdana"/>
                <a:cs typeface="Verdana"/>
              </a:rPr>
              <a:t>An </a:t>
            </a:r>
            <a:r>
              <a:rPr sz="1400" i="1" spc="-5" dirty="0">
                <a:solidFill>
                  <a:srgbClr val="313131"/>
                </a:solidFill>
                <a:latin typeface="Verdana"/>
                <a:cs typeface="Verdana"/>
              </a:rPr>
              <a:t>IB </a:t>
            </a:r>
            <a:r>
              <a:rPr sz="1400" i="1" dirty="0">
                <a:solidFill>
                  <a:srgbClr val="313131"/>
                </a:solidFill>
                <a:latin typeface="Verdana"/>
                <a:cs typeface="Verdana"/>
              </a:rPr>
              <a:t>World</a:t>
            </a:r>
            <a:r>
              <a:rPr sz="1400" i="1" spc="-150" dirty="0">
                <a:solidFill>
                  <a:srgbClr val="313131"/>
                </a:solidFill>
                <a:latin typeface="Verdana"/>
                <a:cs typeface="Verdana"/>
              </a:rPr>
              <a:t> </a:t>
            </a:r>
            <a:r>
              <a:rPr sz="1400" i="1" dirty="0">
                <a:solidFill>
                  <a:srgbClr val="313131"/>
                </a:solidFill>
                <a:latin typeface="Verdana"/>
                <a:cs typeface="Verdana"/>
              </a:rPr>
              <a:t>School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95071" y="6210300"/>
            <a:ext cx="609600" cy="457200"/>
          </a:xfrm>
          <a:custGeom>
            <a:avLst/>
            <a:gdLst/>
            <a:ahLst/>
            <a:cxnLst/>
            <a:rect l="l" t="t" r="r" b="b"/>
            <a:pathLst>
              <a:path w="609600" h="457200">
                <a:moveTo>
                  <a:pt x="304800" y="0"/>
                </a:moveTo>
                <a:lnTo>
                  <a:pt x="250011" y="3683"/>
                </a:lnTo>
                <a:lnTo>
                  <a:pt x="198444" y="14301"/>
                </a:lnTo>
                <a:lnTo>
                  <a:pt x="150960" y="31210"/>
                </a:lnTo>
                <a:lnTo>
                  <a:pt x="108420" y="53764"/>
                </a:lnTo>
                <a:lnTo>
                  <a:pt x="71684" y="81316"/>
                </a:lnTo>
                <a:lnTo>
                  <a:pt x="41613" y="113221"/>
                </a:lnTo>
                <a:lnTo>
                  <a:pt x="19068" y="148834"/>
                </a:lnTo>
                <a:lnTo>
                  <a:pt x="4910" y="187509"/>
                </a:lnTo>
                <a:lnTo>
                  <a:pt x="0" y="228600"/>
                </a:lnTo>
                <a:lnTo>
                  <a:pt x="4910" y="269690"/>
                </a:lnTo>
                <a:lnTo>
                  <a:pt x="19068" y="308365"/>
                </a:lnTo>
                <a:lnTo>
                  <a:pt x="41613" y="343978"/>
                </a:lnTo>
                <a:lnTo>
                  <a:pt x="71684" y="375883"/>
                </a:lnTo>
                <a:lnTo>
                  <a:pt x="108420" y="403435"/>
                </a:lnTo>
                <a:lnTo>
                  <a:pt x="150960" y="425989"/>
                </a:lnTo>
                <a:lnTo>
                  <a:pt x="198444" y="442898"/>
                </a:lnTo>
                <a:lnTo>
                  <a:pt x="250011" y="453516"/>
                </a:lnTo>
                <a:lnTo>
                  <a:pt x="304800" y="457200"/>
                </a:lnTo>
                <a:lnTo>
                  <a:pt x="359588" y="453516"/>
                </a:lnTo>
                <a:lnTo>
                  <a:pt x="411155" y="442898"/>
                </a:lnTo>
                <a:lnTo>
                  <a:pt x="458639" y="425989"/>
                </a:lnTo>
                <a:lnTo>
                  <a:pt x="501179" y="403435"/>
                </a:lnTo>
                <a:lnTo>
                  <a:pt x="537915" y="375883"/>
                </a:lnTo>
                <a:lnTo>
                  <a:pt x="567986" y="343978"/>
                </a:lnTo>
                <a:lnTo>
                  <a:pt x="590531" y="308365"/>
                </a:lnTo>
                <a:lnTo>
                  <a:pt x="604689" y="269690"/>
                </a:lnTo>
                <a:lnTo>
                  <a:pt x="609600" y="228600"/>
                </a:lnTo>
                <a:lnTo>
                  <a:pt x="604689" y="187509"/>
                </a:lnTo>
                <a:lnTo>
                  <a:pt x="590531" y="148834"/>
                </a:lnTo>
                <a:lnTo>
                  <a:pt x="567986" y="113221"/>
                </a:lnTo>
                <a:lnTo>
                  <a:pt x="537915" y="81316"/>
                </a:lnTo>
                <a:lnTo>
                  <a:pt x="501179" y="53764"/>
                </a:lnTo>
                <a:lnTo>
                  <a:pt x="458639" y="31210"/>
                </a:lnTo>
                <a:lnTo>
                  <a:pt x="411155" y="14301"/>
                </a:lnTo>
                <a:lnTo>
                  <a:pt x="359588" y="3683"/>
                </a:lnTo>
                <a:lnTo>
                  <a:pt x="3048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36689" y="6313423"/>
            <a:ext cx="12446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2</a:t>
            </a:r>
            <a:endParaRPr sz="1400">
              <a:latin typeface="Cambria"/>
              <a:cs typeface="Cambria"/>
            </a:endParaRP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97924" y="690196"/>
            <a:ext cx="47091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313131"/>
                </a:solidFill>
              </a:rPr>
              <a:t>Essential</a:t>
            </a:r>
            <a:r>
              <a:rPr spc="-45" dirty="0">
                <a:solidFill>
                  <a:srgbClr val="313131"/>
                </a:solidFill>
              </a:rPr>
              <a:t> </a:t>
            </a:r>
            <a:r>
              <a:rPr spc="-10" dirty="0">
                <a:solidFill>
                  <a:srgbClr val="313131"/>
                </a:solidFill>
              </a:rPr>
              <a:t>Agreements</a:t>
            </a:r>
          </a:p>
        </p:txBody>
      </p:sp>
      <p:sp>
        <p:nvSpPr>
          <p:cNvPr id="3" name="object 3"/>
          <p:cNvSpPr/>
          <p:nvPr/>
        </p:nvSpPr>
        <p:spPr>
          <a:xfrm>
            <a:off x="9700273" y="406908"/>
            <a:ext cx="1882127" cy="18455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88044" y="1699768"/>
            <a:ext cx="10284460" cy="4360168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81000" indent="-368935">
              <a:lnSpc>
                <a:spcPct val="100000"/>
              </a:lnSpc>
              <a:spcBef>
                <a:spcPts val="700"/>
              </a:spcBef>
              <a:buClr>
                <a:srgbClr val="C00000"/>
              </a:buClr>
              <a:buSzPct val="84615"/>
              <a:buChar char="●"/>
              <a:tabLst>
                <a:tab pos="381000" algn="l"/>
                <a:tab pos="381635" algn="l"/>
              </a:tabLst>
            </a:pPr>
            <a:r>
              <a:rPr sz="2600" dirty="0">
                <a:latin typeface="Calibri"/>
                <a:cs typeface="Calibri"/>
              </a:rPr>
              <a:t>Begin </a:t>
            </a:r>
            <a:r>
              <a:rPr sz="2600" spc="-5" dirty="0">
                <a:latin typeface="Calibri"/>
                <a:cs typeface="Calibri"/>
              </a:rPr>
              <a:t>on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time.</a:t>
            </a:r>
          </a:p>
          <a:p>
            <a:pPr marL="381000" indent="-368935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SzPct val="84615"/>
              <a:buChar char="●"/>
              <a:tabLst>
                <a:tab pos="381000" algn="l"/>
                <a:tab pos="381635" algn="l"/>
              </a:tabLst>
            </a:pPr>
            <a:r>
              <a:rPr sz="2600" dirty="0">
                <a:latin typeface="Calibri"/>
                <a:cs typeface="Calibri"/>
              </a:rPr>
              <a:t>Remain Actively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Engaged</a:t>
            </a:r>
            <a:endParaRPr sz="2600" dirty="0">
              <a:latin typeface="Calibri"/>
              <a:cs typeface="Calibri"/>
            </a:endParaRPr>
          </a:p>
          <a:p>
            <a:pPr marL="381000" indent="-368935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SzPct val="84615"/>
              <a:buChar char="●"/>
              <a:tabLst>
                <a:tab pos="381000" algn="l"/>
                <a:tab pos="381635" algn="l"/>
              </a:tabLst>
            </a:pPr>
            <a:r>
              <a:rPr sz="2600" dirty="0">
                <a:latin typeface="Calibri"/>
                <a:cs typeface="Calibri"/>
              </a:rPr>
              <a:t>Reserve </a:t>
            </a:r>
            <a:r>
              <a:rPr sz="2600" spc="-5" dirty="0">
                <a:latin typeface="Calibri"/>
                <a:cs typeface="Calibri"/>
              </a:rPr>
              <a:t>questions for </a:t>
            </a:r>
            <a:r>
              <a:rPr sz="2600" dirty="0">
                <a:latin typeface="Calibri"/>
                <a:cs typeface="Calibri"/>
              </a:rPr>
              <a:t>the appropriate</a:t>
            </a:r>
            <a:r>
              <a:rPr sz="2600" spc="-9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time.</a:t>
            </a:r>
          </a:p>
          <a:p>
            <a:pPr marL="381000" marR="5080" indent="-368935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SzPct val="84615"/>
              <a:buChar char="●"/>
              <a:tabLst>
                <a:tab pos="381000" algn="l"/>
                <a:tab pos="381635" algn="l"/>
              </a:tabLst>
            </a:pPr>
            <a:r>
              <a:rPr sz="2600" dirty="0">
                <a:latin typeface="Calibri"/>
                <a:cs typeface="Calibri"/>
              </a:rPr>
              <a:t>As a </a:t>
            </a:r>
            <a:r>
              <a:rPr sz="2600" spc="-5" dirty="0">
                <a:latin typeface="Calibri"/>
                <a:cs typeface="Calibri"/>
              </a:rPr>
              <a:t>community, we should </a:t>
            </a:r>
            <a:r>
              <a:rPr sz="2600" dirty="0">
                <a:latin typeface="Calibri"/>
                <a:cs typeface="Calibri"/>
              </a:rPr>
              <a:t>always </a:t>
            </a:r>
            <a:r>
              <a:rPr sz="2600" spc="-5" dirty="0">
                <a:latin typeface="Calibri"/>
                <a:cs typeface="Calibri"/>
              </a:rPr>
              <a:t>be professional, courteous, respectful,  </a:t>
            </a:r>
            <a:r>
              <a:rPr sz="2600" dirty="0">
                <a:latin typeface="Calibri"/>
                <a:cs typeface="Calibri"/>
              </a:rPr>
              <a:t>as well as </a:t>
            </a:r>
            <a:r>
              <a:rPr sz="2600" spc="-5" dirty="0">
                <a:latin typeface="Calibri"/>
                <a:cs typeface="Calibri"/>
              </a:rPr>
              <a:t>honor </a:t>
            </a:r>
            <a:r>
              <a:rPr sz="2600" dirty="0">
                <a:latin typeface="Calibri"/>
                <a:cs typeface="Calibri"/>
              </a:rPr>
              <a:t>the </a:t>
            </a:r>
            <a:r>
              <a:rPr sz="2600" spc="-5" dirty="0">
                <a:latin typeface="Calibri"/>
                <a:cs typeface="Calibri"/>
              </a:rPr>
              <a:t>responses </a:t>
            </a:r>
            <a:r>
              <a:rPr sz="2600" dirty="0">
                <a:latin typeface="Calibri"/>
                <a:cs typeface="Calibri"/>
              </a:rPr>
              <a:t>and </a:t>
            </a:r>
            <a:r>
              <a:rPr sz="2600" spc="-5" dirty="0">
                <a:latin typeface="Calibri"/>
                <a:cs typeface="Calibri"/>
              </a:rPr>
              <a:t>opinions of other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involved.</a:t>
            </a:r>
            <a:endParaRPr sz="2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lang="en-US" sz="375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lang="en-US" sz="375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750" dirty="0">
              <a:latin typeface="Calibri"/>
              <a:cs typeface="Calibri"/>
            </a:endParaRPr>
          </a:p>
          <a:p>
            <a:pPr marL="216535" algn="ctr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Please take responsibility for the energy </a:t>
            </a:r>
            <a:r>
              <a:rPr sz="2000" b="1" spc="-10" dirty="0">
                <a:latin typeface="Arial"/>
                <a:cs typeface="Arial"/>
              </a:rPr>
              <a:t>you </a:t>
            </a:r>
            <a:r>
              <a:rPr sz="2000" b="1" dirty="0">
                <a:latin typeface="Arial"/>
                <a:cs typeface="Arial"/>
              </a:rPr>
              <a:t>bring into this</a:t>
            </a:r>
            <a:r>
              <a:rPr sz="2000" b="1" spc="-18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space.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1289" y="6322304"/>
            <a:ext cx="175260" cy="234950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3</a:t>
            </a:fld>
            <a:endParaRPr sz="1400">
              <a:latin typeface="Cambria"/>
              <a:cs typeface="Cambria"/>
            </a:endParaRP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0474" y="696572"/>
            <a:ext cx="52889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>
                <a:solidFill>
                  <a:srgbClr val="313131"/>
                </a:solidFill>
              </a:rPr>
              <a:t>Welcome New Members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11289" y="6322304"/>
            <a:ext cx="175260" cy="234950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4</a:t>
            </a:fld>
            <a:endParaRPr sz="14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97198" y="1878792"/>
            <a:ext cx="9150985" cy="27956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Symbol"/>
              <a:buChar char=""/>
              <a:tabLst>
                <a:tab pos="355600" algn="l"/>
              </a:tabLst>
            </a:pPr>
            <a:r>
              <a:rPr sz="3600" spc="-5" dirty="0">
                <a:latin typeface="Calibri"/>
                <a:cs typeface="Calibri"/>
              </a:rPr>
              <a:t>Professional </a:t>
            </a:r>
            <a:r>
              <a:rPr sz="3600" dirty="0">
                <a:latin typeface="Calibri"/>
                <a:cs typeface="Calibri"/>
              </a:rPr>
              <a:t>Staff: </a:t>
            </a:r>
            <a:r>
              <a:rPr lang="en-US" sz="3600" spc="-5" dirty="0">
                <a:latin typeface="Calibri"/>
                <a:cs typeface="Calibri"/>
              </a:rPr>
              <a:t>Lynn Graham &amp; Glenda Aguilar  </a:t>
            </a: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Symbol"/>
              <a:buChar char=""/>
              <a:tabLst>
                <a:tab pos="355600" algn="l"/>
              </a:tabLst>
            </a:pPr>
            <a:r>
              <a:rPr lang="en-US" sz="3600" spc="-5" dirty="0">
                <a:latin typeface="Calibri"/>
                <a:cs typeface="Calibri"/>
              </a:rPr>
              <a:t>Community Member: Melanie Gehman  </a:t>
            </a:r>
            <a:endParaRPr sz="36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Symbol"/>
              <a:buChar char=""/>
              <a:tabLst>
                <a:tab pos="355600" algn="l"/>
              </a:tabLst>
            </a:pPr>
            <a:r>
              <a:rPr sz="3600" spc="-5" dirty="0">
                <a:latin typeface="Calibri"/>
                <a:cs typeface="Calibri"/>
              </a:rPr>
              <a:t>Parents: </a:t>
            </a:r>
            <a:r>
              <a:rPr lang="en-US" sz="3600" spc="-5" dirty="0">
                <a:latin typeface="Calibri"/>
                <a:cs typeface="Calibri"/>
              </a:rPr>
              <a:t>Jennifer Tinoco </a:t>
            </a:r>
          </a:p>
          <a:p>
            <a:pPr marL="355600" indent="-342900">
              <a:lnSpc>
                <a:spcPct val="100000"/>
              </a:lnSpc>
              <a:buFont typeface="Symbol"/>
              <a:buChar char=""/>
              <a:tabLst>
                <a:tab pos="355600" algn="l"/>
              </a:tabLst>
            </a:pPr>
            <a:r>
              <a:rPr lang="en-US" sz="3600" spc="-5" dirty="0">
                <a:latin typeface="Calibri"/>
                <a:cs typeface="Calibri"/>
              </a:rPr>
              <a:t>Business Representative: Matt Smith </a:t>
            </a:r>
            <a:endParaRPr sz="3600" dirty="0">
              <a:latin typeface="Calibri"/>
              <a:cs typeface="Calibri"/>
            </a:endParaRPr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1"/>
          <p:cNvSpPr>
            <a:spLocks noGrp="1"/>
          </p:cNvSpPr>
          <p:nvPr>
            <p:ph type="sldNum" idx="12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/>
                <a:ea typeface="Cambria"/>
                <a:sym typeface="Cambria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t>5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/>
              <a:ea typeface="Cambria"/>
              <a:sym typeface="Cambria"/>
            </a:endParaRPr>
          </a:p>
        </p:txBody>
      </p:sp>
      <p:sp>
        <p:nvSpPr>
          <p:cNvPr id="150" name="Google Shape;150;p31"/>
          <p:cNvSpPr txBox="1"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mbria"/>
              <a:buNone/>
            </a:pPr>
            <a:r>
              <a:rPr lang="en-US"/>
              <a:t>Enrollment </a:t>
            </a:r>
            <a:endParaRPr/>
          </a:p>
        </p:txBody>
      </p:sp>
      <p:graphicFrame>
        <p:nvGraphicFramePr>
          <p:cNvPr id="151" name="Google Shape;151;p31"/>
          <p:cNvGraphicFramePr/>
          <p:nvPr>
            <p:extLst>
              <p:ext uri="{D42A27DB-BD31-4B8C-83A1-F6EECF244321}">
                <p14:modId xmlns:p14="http://schemas.microsoft.com/office/powerpoint/2010/main" val="4157994182"/>
              </p:ext>
            </p:extLst>
          </p:nvPr>
        </p:nvGraphicFramePr>
        <p:xfrm>
          <a:off x="816456" y="1845733"/>
          <a:ext cx="8128000" cy="4309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B86361A8-2CA4-C9DC-4E97-EDCFB6C0614C}"/>
              </a:ext>
            </a:extLst>
          </p:cNvPr>
          <p:cNvSpPr txBox="1"/>
          <p:nvPr/>
        </p:nvSpPr>
        <p:spPr>
          <a:xfrm>
            <a:off x="9296400" y="2971800"/>
            <a:ext cx="25146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6</a:t>
            </a:r>
            <a:r>
              <a:rPr lang="en-US" sz="2400" baseline="30000" dirty="0"/>
              <a:t>th</a:t>
            </a:r>
            <a:r>
              <a:rPr lang="en-US" sz="2400" dirty="0"/>
              <a:t> Grade – 431</a:t>
            </a:r>
          </a:p>
          <a:p>
            <a:pPr algn="ctr"/>
            <a:r>
              <a:rPr lang="en-US" sz="2400" dirty="0"/>
              <a:t>7</a:t>
            </a:r>
            <a:r>
              <a:rPr lang="en-US" sz="2400" baseline="30000" dirty="0"/>
              <a:t>th</a:t>
            </a:r>
            <a:r>
              <a:rPr lang="en-US" sz="2400" dirty="0"/>
              <a:t> Grade – 361</a:t>
            </a:r>
          </a:p>
          <a:p>
            <a:pPr algn="ctr"/>
            <a:r>
              <a:rPr lang="en-US" sz="2400" dirty="0"/>
              <a:t>8</a:t>
            </a:r>
            <a:r>
              <a:rPr lang="en-US" sz="2400" baseline="30000" dirty="0"/>
              <a:t>th</a:t>
            </a:r>
            <a:r>
              <a:rPr lang="en-US" sz="2400" dirty="0"/>
              <a:t> Grade – 328 </a:t>
            </a:r>
          </a:p>
          <a:p>
            <a:pPr algn="ctr"/>
            <a:r>
              <a:rPr lang="en-US" sz="2400" dirty="0"/>
              <a:t>Total – 1120 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97924" y="690196"/>
            <a:ext cx="31553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313131"/>
                </a:solidFill>
              </a:rPr>
              <a:t>Demographics</a:t>
            </a:r>
          </a:p>
        </p:txBody>
      </p:sp>
      <p:sp>
        <p:nvSpPr>
          <p:cNvPr id="3" name="object 3"/>
          <p:cNvSpPr/>
          <p:nvPr/>
        </p:nvSpPr>
        <p:spPr>
          <a:xfrm>
            <a:off x="2055876" y="1539239"/>
            <a:ext cx="8080375" cy="5242560"/>
          </a:xfrm>
          <a:custGeom>
            <a:avLst/>
            <a:gdLst/>
            <a:ahLst/>
            <a:cxnLst/>
            <a:rect l="l" t="t" r="r" b="b"/>
            <a:pathLst>
              <a:path w="8080375" h="5242559">
                <a:moveTo>
                  <a:pt x="0" y="0"/>
                </a:moveTo>
                <a:lnTo>
                  <a:pt x="8080248" y="0"/>
                </a:lnTo>
                <a:lnTo>
                  <a:pt x="8080248" y="5242560"/>
                </a:lnTo>
                <a:lnTo>
                  <a:pt x="0" y="524256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855975" y="1703832"/>
            <a:ext cx="4704587" cy="49148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686824" y="3895344"/>
            <a:ext cx="2695943" cy="14493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70048" y="1828800"/>
            <a:ext cx="2712719" cy="288188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175759" y="1725167"/>
            <a:ext cx="1191767" cy="271271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152715" y="2002397"/>
            <a:ext cx="4111625" cy="4316730"/>
          </a:xfrm>
          <a:custGeom>
            <a:avLst/>
            <a:gdLst/>
            <a:ahLst/>
            <a:cxnLst/>
            <a:rect l="l" t="t" r="r" b="b"/>
            <a:pathLst>
              <a:path w="4111625" h="4316730">
                <a:moveTo>
                  <a:pt x="1952815" y="0"/>
                </a:moveTo>
                <a:lnTo>
                  <a:pt x="1952815" y="2158212"/>
                </a:lnTo>
                <a:lnTo>
                  <a:pt x="0" y="3077146"/>
                </a:lnTo>
                <a:lnTo>
                  <a:pt x="21403" y="3121326"/>
                </a:lnTo>
                <a:lnTo>
                  <a:pt x="43726" y="3164865"/>
                </a:lnTo>
                <a:lnTo>
                  <a:pt x="66953" y="3207754"/>
                </a:lnTo>
                <a:lnTo>
                  <a:pt x="91069" y="3249984"/>
                </a:lnTo>
                <a:lnTo>
                  <a:pt x="116059" y="3291545"/>
                </a:lnTo>
                <a:lnTo>
                  <a:pt x="141909" y="3332427"/>
                </a:lnTo>
                <a:lnTo>
                  <a:pt x="168603" y="3372621"/>
                </a:lnTo>
                <a:lnTo>
                  <a:pt x="196127" y="3412118"/>
                </a:lnTo>
                <a:lnTo>
                  <a:pt x="224465" y="3450908"/>
                </a:lnTo>
                <a:lnTo>
                  <a:pt x="253603" y="3488981"/>
                </a:lnTo>
                <a:lnTo>
                  <a:pt x="283526" y="3526329"/>
                </a:lnTo>
                <a:lnTo>
                  <a:pt x="314219" y="3562941"/>
                </a:lnTo>
                <a:lnTo>
                  <a:pt x="345666" y="3598809"/>
                </a:lnTo>
                <a:lnTo>
                  <a:pt x="377854" y="3633923"/>
                </a:lnTo>
                <a:lnTo>
                  <a:pt x="410767" y="3668273"/>
                </a:lnTo>
                <a:lnTo>
                  <a:pt x="444390" y="3701850"/>
                </a:lnTo>
                <a:lnTo>
                  <a:pt x="478709" y="3734644"/>
                </a:lnTo>
                <a:lnTo>
                  <a:pt x="513708" y="3766646"/>
                </a:lnTo>
                <a:lnTo>
                  <a:pt x="549373" y="3797847"/>
                </a:lnTo>
                <a:lnTo>
                  <a:pt x="585688" y="3828236"/>
                </a:lnTo>
                <a:lnTo>
                  <a:pt x="622639" y="3857806"/>
                </a:lnTo>
                <a:lnTo>
                  <a:pt x="660210" y="3886545"/>
                </a:lnTo>
                <a:lnTo>
                  <a:pt x="698388" y="3914445"/>
                </a:lnTo>
                <a:lnTo>
                  <a:pt x="737214" y="3941534"/>
                </a:lnTo>
                <a:lnTo>
                  <a:pt x="776501" y="3967689"/>
                </a:lnTo>
                <a:lnTo>
                  <a:pt x="816407" y="3993014"/>
                </a:lnTo>
                <a:lnTo>
                  <a:pt x="856859" y="4017462"/>
                </a:lnTo>
                <a:lnTo>
                  <a:pt x="897842" y="4041023"/>
                </a:lnTo>
                <a:lnTo>
                  <a:pt x="939342" y="4063688"/>
                </a:lnTo>
                <a:lnTo>
                  <a:pt x="981343" y="4085447"/>
                </a:lnTo>
                <a:lnTo>
                  <a:pt x="1023831" y="4106292"/>
                </a:lnTo>
                <a:lnTo>
                  <a:pt x="1066791" y="4126212"/>
                </a:lnTo>
                <a:lnTo>
                  <a:pt x="1110207" y="4145197"/>
                </a:lnTo>
                <a:lnTo>
                  <a:pt x="1154065" y="4163240"/>
                </a:lnTo>
                <a:lnTo>
                  <a:pt x="1198351" y="4180329"/>
                </a:lnTo>
                <a:lnTo>
                  <a:pt x="1243048" y="4196456"/>
                </a:lnTo>
                <a:lnTo>
                  <a:pt x="1288142" y="4211611"/>
                </a:lnTo>
                <a:lnTo>
                  <a:pt x="1333619" y="4225785"/>
                </a:lnTo>
                <a:lnTo>
                  <a:pt x="1379463" y="4238968"/>
                </a:lnTo>
                <a:lnTo>
                  <a:pt x="1425659" y="4251151"/>
                </a:lnTo>
                <a:lnTo>
                  <a:pt x="1472193" y="4262324"/>
                </a:lnTo>
                <a:lnTo>
                  <a:pt x="1519050" y="4272478"/>
                </a:lnTo>
                <a:lnTo>
                  <a:pt x="1566214" y="4281603"/>
                </a:lnTo>
                <a:lnTo>
                  <a:pt x="1613671" y="4289690"/>
                </a:lnTo>
                <a:lnTo>
                  <a:pt x="1661406" y="4296729"/>
                </a:lnTo>
                <a:lnTo>
                  <a:pt x="1709404" y="4302712"/>
                </a:lnTo>
                <a:lnTo>
                  <a:pt x="1757649" y="4307628"/>
                </a:lnTo>
                <a:lnTo>
                  <a:pt x="1806128" y="4311468"/>
                </a:lnTo>
                <a:lnTo>
                  <a:pt x="1854826" y="4314222"/>
                </a:lnTo>
                <a:lnTo>
                  <a:pt x="1903726" y="4315882"/>
                </a:lnTo>
                <a:lnTo>
                  <a:pt x="1952815" y="4316437"/>
                </a:lnTo>
                <a:lnTo>
                  <a:pt x="2001012" y="4315910"/>
                </a:lnTo>
                <a:lnTo>
                  <a:pt x="2048950" y="4314335"/>
                </a:lnTo>
                <a:lnTo>
                  <a:pt x="2096619" y="4311722"/>
                </a:lnTo>
                <a:lnTo>
                  <a:pt x="2144008" y="4308085"/>
                </a:lnTo>
                <a:lnTo>
                  <a:pt x="2191106" y="4303432"/>
                </a:lnTo>
                <a:lnTo>
                  <a:pt x="2237902" y="4297775"/>
                </a:lnTo>
                <a:lnTo>
                  <a:pt x="2284385" y="4291125"/>
                </a:lnTo>
                <a:lnTo>
                  <a:pt x="2330544" y="4283494"/>
                </a:lnTo>
                <a:lnTo>
                  <a:pt x="2376367" y="4274891"/>
                </a:lnTo>
                <a:lnTo>
                  <a:pt x="2421845" y="4265329"/>
                </a:lnTo>
                <a:lnTo>
                  <a:pt x="2466966" y="4254817"/>
                </a:lnTo>
                <a:lnTo>
                  <a:pt x="2511719" y="4243367"/>
                </a:lnTo>
                <a:lnTo>
                  <a:pt x="2556093" y="4230990"/>
                </a:lnTo>
                <a:lnTo>
                  <a:pt x="2600077" y="4217697"/>
                </a:lnTo>
                <a:lnTo>
                  <a:pt x="2643660" y="4203498"/>
                </a:lnTo>
                <a:lnTo>
                  <a:pt x="2686832" y="4188406"/>
                </a:lnTo>
                <a:lnTo>
                  <a:pt x="2729581" y="4172430"/>
                </a:lnTo>
                <a:lnTo>
                  <a:pt x="2771896" y="4155582"/>
                </a:lnTo>
                <a:lnTo>
                  <a:pt x="2813767" y="4137872"/>
                </a:lnTo>
                <a:lnTo>
                  <a:pt x="2855182" y="4119312"/>
                </a:lnTo>
                <a:lnTo>
                  <a:pt x="2896130" y="4099913"/>
                </a:lnTo>
                <a:lnTo>
                  <a:pt x="2936601" y="4079685"/>
                </a:lnTo>
                <a:lnTo>
                  <a:pt x="2976583" y="4058640"/>
                </a:lnTo>
                <a:lnTo>
                  <a:pt x="3016066" y="4036788"/>
                </a:lnTo>
                <a:lnTo>
                  <a:pt x="3055039" y="4014140"/>
                </a:lnTo>
                <a:lnTo>
                  <a:pt x="3093490" y="3990708"/>
                </a:lnTo>
                <a:lnTo>
                  <a:pt x="3131408" y="3966503"/>
                </a:lnTo>
                <a:lnTo>
                  <a:pt x="3168838" y="3941496"/>
                </a:lnTo>
                <a:lnTo>
                  <a:pt x="3205604" y="3915814"/>
                </a:lnTo>
                <a:lnTo>
                  <a:pt x="3241860" y="3889354"/>
                </a:lnTo>
                <a:lnTo>
                  <a:pt x="3277540" y="3862163"/>
                </a:lnTo>
                <a:lnTo>
                  <a:pt x="3312632" y="3834254"/>
                </a:lnTo>
                <a:lnTo>
                  <a:pt x="3347126" y="3805637"/>
                </a:lnTo>
                <a:lnTo>
                  <a:pt x="3381011" y="3776323"/>
                </a:lnTo>
                <a:lnTo>
                  <a:pt x="3414276" y="3746323"/>
                </a:lnTo>
                <a:lnTo>
                  <a:pt x="3446909" y="3715648"/>
                </a:lnTo>
                <a:lnTo>
                  <a:pt x="3478901" y="3684309"/>
                </a:lnTo>
                <a:lnTo>
                  <a:pt x="3510240" y="3652317"/>
                </a:lnTo>
                <a:lnTo>
                  <a:pt x="3540914" y="3619683"/>
                </a:lnTo>
                <a:lnTo>
                  <a:pt x="3570914" y="3586419"/>
                </a:lnTo>
                <a:lnTo>
                  <a:pt x="3600228" y="3552533"/>
                </a:lnTo>
                <a:lnTo>
                  <a:pt x="3628845" y="3518039"/>
                </a:lnTo>
                <a:lnTo>
                  <a:pt x="3656754" y="3482947"/>
                </a:lnTo>
                <a:lnTo>
                  <a:pt x="3683945" y="3447267"/>
                </a:lnTo>
                <a:lnTo>
                  <a:pt x="3710405" y="3411011"/>
                </a:lnTo>
                <a:lnTo>
                  <a:pt x="3736125" y="3374190"/>
                </a:lnTo>
                <a:lnTo>
                  <a:pt x="3761093" y="3336815"/>
                </a:lnTo>
                <a:lnTo>
                  <a:pt x="3785299" y="3298896"/>
                </a:lnTo>
                <a:lnTo>
                  <a:pt x="3808731" y="3260445"/>
                </a:lnTo>
                <a:lnTo>
                  <a:pt x="3831378" y="3221472"/>
                </a:lnTo>
                <a:lnTo>
                  <a:pt x="3853230" y="3181989"/>
                </a:lnTo>
                <a:lnTo>
                  <a:pt x="3874275" y="3142007"/>
                </a:lnTo>
                <a:lnTo>
                  <a:pt x="3894503" y="3101535"/>
                </a:lnTo>
                <a:lnTo>
                  <a:pt x="3913903" y="3060587"/>
                </a:lnTo>
                <a:lnTo>
                  <a:pt x="3932463" y="3019171"/>
                </a:lnTo>
                <a:lnTo>
                  <a:pt x="3950172" y="2977301"/>
                </a:lnTo>
                <a:lnTo>
                  <a:pt x="3967020" y="2934985"/>
                </a:lnTo>
                <a:lnTo>
                  <a:pt x="3982996" y="2892236"/>
                </a:lnTo>
                <a:lnTo>
                  <a:pt x="3998089" y="2849064"/>
                </a:lnTo>
                <a:lnTo>
                  <a:pt x="4012287" y="2805480"/>
                </a:lnTo>
                <a:lnTo>
                  <a:pt x="4025580" y="2761495"/>
                </a:lnTo>
                <a:lnTo>
                  <a:pt x="4037957" y="2717121"/>
                </a:lnTo>
                <a:lnTo>
                  <a:pt x="4049407" y="2672368"/>
                </a:lnTo>
                <a:lnTo>
                  <a:pt x="4059919" y="2627247"/>
                </a:lnTo>
                <a:lnTo>
                  <a:pt x="4069481" y="2581768"/>
                </a:lnTo>
                <a:lnTo>
                  <a:pt x="4078084" y="2535944"/>
                </a:lnTo>
                <a:lnTo>
                  <a:pt x="4085716" y="2489785"/>
                </a:lnTo>
                <a:lnTo>
                  <a:pt x="4092365" y="2443302"/>
                </a:lnTo>
                <a:lnTo>
                  <a:pt x="4098022" y="2396506"/>
                </a:lnTo>
                <a:lnTo>
                  <a:pt x="4102675" y="2349407"/>
                </a:lnTo>
                <a:lnTo>
                  <a:pt x="4106313" y="2302018"/>
                </a:lnTo>
                <a:lnTo>
                  <a:pt x="4108925" y="2254348"/>
                </a:lnTo>
                <a:lnTo>
                  <a:pt x="4110500" y="2206409"/>
                </a:lnTo>
                <a:lnTo>
                  <a:pt x="4111028" y="2158212"/>
                </a:lnTo>
                <a:lnTo>
                  <a:pt x="4110500" y="2110015"/>
                </a:lnTo>
                <a:lnTo>
                  <a:pt x="4108925" y="2062077"/>
                </a:lnTo>
                <a:lnTo>
                  <a:pt x="4106313" y="2014408"/>
                </a:lnTo>
                <a:lnTo>
                  <a:pt x="4102675" y="1967019"/>
                </a:lnTo>
                <a:lnTo>
                  <a:pt x="4098022" y="1919921"/>
                </a:lnTo>
                <a:lnTo>
                  <a:pt x="4092365" y="1873125"/>
                </a:lnTo>
                <a:lnTo>
                  <a:pt x="4085716" y="1826642"/>
                </a:lnTo>
                <a:lnTo>
                  <a:pt x="4078084" y="1780484"/>
                </a:lnTo>
                <a:lnTo>
                  <a:pt x="4069481" y="1734660"/>
                </a:lnTo>
                <a:lnTo>
                  <a:pt x="4059919" y="1689182"/>
                </a:lnTo>
                <a:lnTo>
                  <a:pt x="4049407" y="1644061"/>
                </a:lnTo>
                <a:lnTo>
                  <a:pt x="4037957" y="1599308"/>
                </a:lnTo>
                <a:lnTo>
                  <a:pt x="4025580" y="1554934"/>
                </a:lnTo>
                <a:lnTo>
                  <a:pt x="4012287" y="1510950"/>
                </a:lnTo>
                <a:lnTo>
                  <a:pt x="3998089" y="1467367"/>
                </a:lnTo>
                <a:lnTo>
                  <a:pt x="3982996" y="1424195"/>
                </a:lnTo>
                <a:lnTo>
                  <a:pt x="3967020" y="1381446"/>
                </a:lnTo>
                <a:lnTo>
                  <a:pt x="3950172" y="1339131"/>
                </a:lnTo>
                <a:lnTo>
                  <a:pt x="3932463" y="1297260"/>
                </a:lnTo>
                <a:lnTo>
                  <a:pt x="3913903" y="1255845"/>
                </a:lnTo>
                <a:lnTo>
                  <a:pt x="3894503" y="1214897"/>
                </a:lnTo>
                <a:lnTo>
                  <a:pt x="3874275" y="1174426"/>
                </a:lnTo>
                <a:lnTo>
                  <a:pt x="3853230" y="1134444"/>
                </a:lnTo>
                <a:lnTo>
                  <a:pt x="3831378" y="1094961"/>
                </a:lnTo>
                <a:lnTo>
                  <a:pt x="3808731" y="1055988"/>
                </a:lnTo>
                <a:lnTo>
                  <a:pt x="3785299" y="1017537"/>
                </a:lnTo>
                <a:lnTo>
                  <a:pt x="3761093" y="979619"/>
                </a:lnTo>
                <a:lnTo>
                  <a:pt x="3736125" y="942244"/>
                </a:lnTo>
                <a:lnTo>
                  <a:pt x="3710405" y="905423"/>
                </a:lnTo>
                <a:lnTo>
                  <a:pt x="3683945" y="869167"/>
                </a:lnTo>
                <a:lnTo>
                  <a:pt x="3656754" y="833488"/>
                </a:lnTo>
                <a:lnTo>
                  <a:pt x="3628845" y="798395"/>
                </a:lnTo>
                <a:lnTo>
                  <a:pt x="3600228" y="763901"/>
                </a:lnTo>
                <a:lnTo>
                  <a:pt x="3570914" y="730016"/>
                </a:lnTo>
                <a:lnTo>
                  <a:pt x="3540914" y="696752"/>
                </a:lnTo>
                <a:lnTo>
                  <a:pt x="3510240" y="664118"/>
                </a:lnTo>
                <a:lnTo>
                  <a:pt x="3478901" y="632126"/>
                </a:lnTo>
                <a:lnTo>
                  <a:pt x="3446909" y="600787"/>
                </a:lnTo>
                <a:lnTo>
                  <a:pt x="3414276" y="570113"/>
                </a:lnTo>
                <a:lnTo>
                  <a:pt x="3381011" y="540113"/>
                </a:lnTo>
                <a:lnTo>
                  <a:pt x="3347126" y="510799"/>
                </a:lnTo>
                <a:lnTo>
                  <a:pt x="3312632" y="482182"/>
                </a:lnTo>
                <a:lnTo>
                  <a:pt x="3277540" y="454273"/>
                </a:lnTo>
                <a:lnTo>
                  <a:pt x="3241860" y="427082"/>
                </a:lnTo>
                <a:lnTo>
                  <a:pt x="3205604" y="400622"/>
                </a:lnTo>
                <a:lnTo>
                  <a:pt x="3168784" y="374902"/>
                </a:lnTo>
                <a:lnTo>
                  <a:pt x="3131408" y="349934"/>
                </a:lnTo>
                <a:lnTo>
                  <a:pt x="3093490" y="325728"/>
                </a:lnTo>
                <a:lnTo>
                  <a:pt x="3055039" y="302296"/>
                </a:lnTo>
                <a:lnTo>
                  <a:pt x="3016066" y="279649"/>
                </a:lnTo>
                <a:lnTo>
                  <a:pt x="2976583" y="257797"/>
                </a:lnTo>
                <a:lnTo>
                  <a:pt x="2936601" y="236752"/>
                </a:lnTo>
                <a:lnTo>
                  <a:pt x="2896130" y="216524"/>
                </a:lnTo>
                <a:lnTo>
                  <a:pt x="2855182" y="197125"/>
                </a:lnTo>
                <a:lnTo>
                  <a:pt x="2813767" y="178565"/>
                </a:lnTo>
                <a:lnTo>
                  <a:pt x="2771896" y="160855"/>
                </a:lnTo>
                <a:lnTo>
                  <a:pt x="2729581" y="144007"/>
                </a:lnTo>
                <a:lnTo>
                  <a:pt x="2686832" y="128031"/>
                </a:lnTo>
                <a:lnTo>
                  <a:pt x="2643660" y="112938"/>
                </a:lnTo>
                <a:lnTo>
                  <a:pt x="2600077" y="98740"/>
                </a:lnTo>
                <a:lnTo>
                  <a:pt x="2556093" y="85447"/>
                </a:lnTo>
                <a:lnTo>
                  <a:pt x="2511719" y="73070"/>
                </a:lnTo>
                <a:lnTo>
                  <a:pt x="2466966" y="61620"/>
                </a:lnTo>
                <a:lnTo>
                  <a:pt x="2421845" y="51108"/>
                </a:lnTo>
                <a:lnTo>
                  <a:pt x="2376367" y="41546"/>
                </a:lnTo>
                <a:lnTo>
                  <a:pt x="2330544" y="32943"/>
                </a:lnTo>
                <a:lnTo>
                  <a:pt x="2284385" y="25311"/>
                </a:lnTo>
                <a:lnTo>
                  <a:pt x="2237902" y="18662"/>
                </a:lnTo>
                <a:lnTo>
                  <a:pt x="2191106" y="13005"/>
                </a:lnTo>
                <a:lnTo>
                  <a:pt x="2144008" y="8352"/>
                </a:lnTo>
                <a:lnTo>
                  <a:pt x="2096619" y="4714"/>
                </a:lnTo>
                <a:lnTo>
                  <a:pt x="2048950" y="2102"/>
                </a:lnTo>
                <a:lnTo>
                  <a:pt x="2001012" y="527"/>
                </a:lnTo>
                <a:lnTo>
                  <a:pt x="1952815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964324" y="4160615"/>
            <a:ext cx="2141220" cy="919480"/>
          </a:xfrm>
          <a:custGeom>
            <a:avLst/>
            <a:gdLst/>
            <a:ahLst/>
            <a:cxnLst/>
            <a:rect l="l" t="t" r="r" b="b"/>
            <a:pathLst>
              <a:path w="2141220" h="919479">
                <a:moveTo>
                  <a:pt x="2141207" y="0"/>
                </a:moveTo>
                <a:lnTo>
                  <a:pt x="0" y="270497"/>
                </a:lnTo>
                <a:lnTo>
                  <a:pt x="7173" y="322240"/>
                </a:lnTo>
                <a:lnTo>
                  <a:pt x="15590" y="373753"/>
                </a:lnTo>
                <a:lnTo>
                  <a:pt x="25244" y="425014"/>
                </a:lnTo>
                <a:lnTo>
                  <a:pt x="36128" y="476001"/>
                </a:lnTo>
                <a:lnTo>
                  <a:pt x="48236" y="526691"/>
                </a:lnTo>
                <a:lnTo>
                  <a:pt x="61561" y="577064"/>
                </a:lnTo>
                <a:lnTo>
                  <a:pt x="76097" y="627096"/>
                </a:lnTo>
                <a:lnTo>
                  <a:pt x="91838" y="676767"/>
                </a:lnTo>
                <a:lnTo>
                  <a:pt x="108778" y="726053"/>
                </a:lnTo>
                <a:lnTo>
                  <a:pt x="126909" y="774934"/>
                </a:lnTo>
                <a:lnTo>
                  <a:pt x="146226" y="823387"/>
                </a:lnTo>
                <a:lnTo>
                  <a:pt x="166722" y="871390"/>
                </a:lnTo>
                <a:lnTo>
                  <a:pt x="188391" y="918921"/>
                </a:lnTo>
                <a:lnTo>
                  <a:pt x="2141207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947236" y="2108024"/>
            <a:ext cx="2158365" cy="2323465"/>
          </a:xfrm>
          <a:custGeom>
            <a:avLst/>
            <a:gdLst/>
            <a:ahLst/>
            <a:cxnLst/>
            <a:rect l="l" t="t" r="r" b="b"/>
            <a:pathLst>
              <a:path w="2158365" h="2323465">
                <a:moveTo>
                  <a:pt x="1491373" y="0"/>
                </a:moveTo>
                <a:lnTo>
                  <a:pt x="1445456" y="15484"/>
                </a:lnTo>
                <a:lnTo>
                  <a:pt x="1400086" y="31913"/>
                </a:lnTo>
                <a:lnTo>
                  <a:pt x="1355269" y="49275"/>
                </a:lnTo>
                <a:lnTo>
                  <a:pt x="1311016" y="67554"/>
                </a:lnTo>
                <a:lnTo>
                  <a:pt x="1267335" y="86738"/>
                </a:lnTo>
                <a:lnTo>
                  <a:pt x="1224234" y="106813"/>
                </a:lnTo>
                <a:lnTo>
                  <a:pt x="1181722" y="127764"/>
                </a:lnTo>
                <a:lnTo>
                  <a:pt x="1139809" y="149578"/>
                </a:lnTo>
                <a:lnTo>
                  <a:pt x="1098502" y="172241"/>
                </a:lnTo>
                <a:lnTo>
                  <a:pt x="1057811" y="195740"/>
                </a:lnTo>
                <a:lnTo>
                  <a:pt x="1017745" y="220060"/>
                </a:lnTo>
                <a:lnTo>
                  <a:pt x="978311" y="245188"/>
                </a:lnTo>
                <a:lnTo>
                  <a:pt x="939519" y="271110"/>
                </a:lnTo>
                <a:lnTo>
                  <a:pt x="901378" y="297812"/>
                </a:lnTo>
                <a:lnTo>
                  <a:pt x="863896" y="325280"/>
                </a:lnTo>
                <a:lnTo>
                  <a:pt x="827082" y="353502"/>
                </a:lnTo>
                <a:lnTo>
                  <a:pt x="790945" y="382462"/>
                </a:lnTo>
                <a:lnTo>
                  <a:pt x="755493" y="412147"/>
                </a:lnTo>
                <a:lnTo>
                  <a:pt x="720736" y="442544"/>
                </a:lnTo>
                <a:lnTo>
                  <a:pt x="686682" y="473638"/>
                </a:lnTo>
                <a:lnTo>
                  <a:pt x="653339" y="505415"/>
                </a:lnTo>
                <a:lnTo>
                  <a:pt x="620717" y="537863"/>
                </a:lnTo>
                <a:lnTo>
                  <a:pt x="588825" y="570967"/>
                </a:lnTo>
                <a:lnTo>
                  <a:pt x="557670" y="604713"/>
                </a:lnTo>
                <a:lnTo>
                  <a:pt x="527262" y="639088"/>
                </a:lnTo>
                <a:lnTo>
                  <a:pt x="497610" y="674078"/>
                </a:lnTo>
                <a:lnTo>
                  <a:pt x="468722" y="709669"/>
                </a:lnTo>
                <a:lnTo>
                  <a:pt x="440607" y="745847"/>
                </a:lnTo>
                <a:lnTo>
                  <a:pt x="413274" y="782598"/>
                </a:lnTo>
                <a:lnTo>
                  <a:pt x="386731" y="819910"/>
                </a:lnTo>
                <a:lnTo>
                  <a:pt x="360987" y="857767"/>
                </a:lnTo>
                <a:lnTo>
                  <a:pt x="336052" y="896156"/>
                </a:lnTo>
                <a:lnTo>
                  <a:pt x="311933" y="935063"/>
                </a:lnTo>
                <a:lnTo>
                  <a:pt x="288640" y="974476"/>
                </a:lnTo>
                <a:lnTo>
                  <a:pt x="266181" y="1014378"/>
                </a:lnTo>
                <a:lnTo>
                  <a:pt x="244565" y="1054758"/>
                </a:lnTo>
                <a:lnTo>
                  <a:pt x="223801" y="1095601"/>
                </a:lnTo>
                <a:lnTo>
                  <a:pt x="203897" y="1136894"/>
                </a:lnTo>
                <a:lnTo>
                  <a:pt x="184863" y="1178622"/>
                </a:lnTo>
                <a:lnTo>
                  <a:pt x="166707" y="1220772"/>
                </a:lnTo>
                <a:lnTo>
                  <a:pt x="149437" y="1263330"/>
                </a:lnTo>
                <a:lnTo>
                  <a:pt x="133063" y="1306282"/>
                </a:lnTo>
                <a:lnTo>
                  <a:pt x="117593" y="1349615"/>
                </a:lnTo>
                <a:lnTo>
                  <a:pt x="103036" y="1393314"/>
                </a:lnTo>
                <a:lnTo>
                  <a:pt x="89401" y="1437366"/>
                </a:lnTo>
                <a:lnTo>
                  <a:pt x="76696" y="1481758"/>
                </a:lnTo>
                <a:lnTo>
                  <a:pt x="64930" y="1526475"/>
                </a:lnTo>
                <a:lnTo>
                  <a:pt x="54113" y="1571503"/>
                </a:lnTo>
                <a:lnTo>
                  <a:pt x="44252" y="1616829"/>
                </a:lnTo>
                <a:lnTo>
                  <a:pt x="35356" y="1662439"/>
                </a:lnTo>
                <a:lnTo>
                  <a:pt x="27435" y="1708320"/>
                </a:lnTo>
                <a:lnTo>
                  <a:pt x="20497" y="1754457"/>
                </a:lnTo>
                <a:lnTo>
                  <a:pt x="14550" y="1800836"/>
                </a:lnTo>
                <a:lnTo>
                  <a:pt x="9604" y="1847445"/>
                </a:lnTo>
                <a:lnTo>
                  <a:pt x="5667" y="1894268"/>
                </a:lnTo>
                <a:lnTo>
                  <a:pt x="2748" y="1941293"/>
                </a:lnTo>
                <a:lnTo>
                  <a:pt x="856" y="1988505"/>
                </a:lnTo>
                <a:lnTo>
                  <a:pt x="0" y="2035891"/>
                </a:lnTo>
                <a:lnTo>
                  <a:pt x="187" y="2083437"/>
                </a:lnTo>
                <a:lnTo>
                  <a:pt x="1427" y="2131129"/>
                </a:lnTo>
                <a:lnTo>
                  <a:pt x="3729" y="2178954"/>
                </a:lnTo>
                <a:lnTo>
                  <a:pt x="7102" y="2226897"/>
                </a:lnTo>
                <a:lnTo>
                  <a:pt x="11553" y="2274945"/>
                </a:lnTo>
                <a:lnTo>
                  <a:pt x="17093" y="2323083"/>
                </a:lnTo>
                <a:lnTo>
                  <a:pt x="2158288" y="2052586"/>
                </a:lnTo>
                <a:lnTo>
                  <a:pt x="1491373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438601" y="2002402"/>
            <a:ext cx="667385" cy="2158365"/>
          </a:xfrm>
          <a:custGeom>
            <a:avLst/>
            <a:gdLst/>
            <a:ahLst/>
            <a:cxnLst/>
            <a:rect l="l" t="t" r="r" b="b"/>
            <a:pathLst>
              <a:path w="667385" h="2158365">
                <a:moveTo>
                  <a:pt x="666927" y="0"/>
                </a:moveTo>
                <a:lnTo>
                  <a:pt x="614692" y="632"/>
                </a:lnTo>
                <a:lnTo>
                  <a:pt x="562529" y="2525"/>
                </a:lnTo>
                <a:lnTo>
                  <a:pt x="510463" y="5677"/>
                </a:lnTo>
                <a:lnTo>
                  <a:pt x="458514" y="10084"/>
                </a:lnTo>
                <a:lnTo>
                  <a:pt x="406705" y="15741"/>
                </a:lnTo>
                <a:lnTo>
                  <a:pt x="355060" y="22647"/>
                </a:lnTo>
                <a:lnTo>
                  <a:pt x="303600" y="30796"/>
                </a:lnTo>
                <a:lnTo>
                  <a:pt x="252349" y="40187"/>
                </a:lnTo>
                <a:lnTo>
                  <a:pt x="201328" y="50814"/>
                </a:lnTo>
                <a:lnTo>
                  <a:pt x="150560" y="62675"/>
                </a:lnTo>
                <a:lnTo>
                  <a:pt x="100067" y="75766"/>
                </a:lnTo>
                <a:lnTo>
                  <a:pt x="49873" y="90084"/>
                </a:lnTo>
                <a:lnTo>
                  <a:pt x="0" y="105625"/>
                </a:lnTo>
                <a:lnTo>
                  <a:pt x="666927" y="2158212"/>
                </a:lnTo>
                <a:lnTo>
                  <a:pt x="666927" y="0"/>
                </a:lnTo>
                <a:close/>
              </a:path>
            </a:pathLst>
          </a:custGeom>
          <a:solidFill>
            <a:srgbClr val="9E470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00671" y="5254752"/>
            <a:ext cx="882395" cy="56083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927798" y="5280659"/>
            <a:ext cx="774496" cy="45415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055567" y="5281129"/>
            <a:ext cx="619125" cy="43434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61925" marR="5080" indent="-149860">
              <a:lnSpc>
                <a:spcPct val="103800"/>
              </a:lnSpc>
              <a:spcBef>
                <a:spcPts val="70"/>
              </a:spcBef>
            </a:pPr>
            <a:r>
              <a:rPr sz="1300" b="1" spc="5" dirty="0">
                <a:solidFill>
                  <a:srgbClr val="FFFFFF"/>
                </a:solidFill>
                <a:latin typeface="Calibri"/>
                <a:cs typeface="Calibri"/>
              </a:rPr>
              <a:t>His</a:t>
            </a:r>
            <a:r>
              <a:rPr sz="1300" b="1" spc="20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300" b="1" spc="1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300" b="1" spc="2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300" b="1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300" b="1" spc="5" dirty="0">
                <a:solidFill>
                  <a:srgbClr val="FFFFFF"/>
                </a:solidFill>
                <a:latin typeface="Calibri"/>
                <a:cs typeface="Calibri"/>
              </a:rPr>
              <a:t>c  </a:t>
            </a:r>
            <a:r>
              <a:rPr sz="1300" b="1" spc="15" dirty="0">
                <a:solidFill>
                  <a:srgbClr val="FFFFFF"/>
                </a:solidFill>
                <a:latin typeface="Calibri"/>
                <a:cs typeface="Calibri"/>
              </a:rPr>
              <a:t>68%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054351" y="4599432"/>
            <a:ext cx="1379219" cy="56235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055873" y="4625343"/>
            <a:ext cx="1296923" cy="45566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055873" y="4626392"/>
            <a:ext cx="1297305" cy="43434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543560" marR="36830" indent="-500380">
              <a:lnSpc>
                <a:spcPct val="103800"/>
              </a:lnSpc>
              <a:spcBef>
                <a:spcPts val="70"/>
              </a:spcBef>
            </a:pPr>
            <a:r>
              <a:rPr sz="1300" b="1" spc="5" dirty="0">
                <a:solidFill>
                  <a:srgbClr val="FFFFFF"/>
                </a:solidFill>
                <a:latin typeface="Calibri"/>
                <a:cs typeface="Calibri"/>
              </a:rPr>
              <a:t>African</a:t>
            </a:r>
            <a:r>
              <a:rPr sz="1300" b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b="1" spc="10" dirty="0">
                <a:solidFill>
                  <a:srgbClr val="FFFFFF"/>
                </a:solidFill>
                <a:latin typeface="Calibri"/>
                <a:cs typeface="Calibri"/>
              </a:rPr>
              <a:t>American  </a:t>
            </a:r>
            <a:r>
              <a:rPr sz="1300" b="1" spc="15" dirty="0">
                <a:solidFill>
                  <a:srgbClr val="FFFFFF"/>
                </a:solidFill>
                <a:latin typeface="Calibri"/>
                <a:cs typeface="Calibri"/>
              </a:rPr>
              <a:t>5%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651760" y="2560320"/>
            <a:ext cx="711707" cy="56083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677667" y="2586227"/>
            <a:ext cx="605078" cy="45415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704778" y="2587087"/>
            <a:ext cx="453390" cy="43434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79375" marR="5080" indent="-67310">
              <a:lnSpc>
                <a:spcPct val="103800"/>
              </a:lnSpc>
              <a:spcBef>
                <a:spcPts val="70"/>
              </a:spcBef>
            </a:pPr>
            <a:r>
              <a:rPr sz="1300" b="1" spc="30" dirty="0">
                <a:solidFill>
                  <a:srgbClr val="FFFFFF"/>
                </a:solidFill>
                <a:latin typeface="Calibri"/>
                <a:cs typeface="Calibri"/>
              </a:rPr>
              <a:t>W</a:t>
            </a:r>
            <a:r>
              <a:rPr sz="1300" b="1" spc="15" dirty="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sz="1300" b="1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300" b="1" spc="10" dirty="0">
                <a:solidFill>
                  <a:srgbClr val="FFFFFF"/>
                </a:solidFill>
                <a:latin typeface="Calibri"/>
                <a:cs typeface="Calibri"/>
              </a:rPr>
              <a:t>e  </a:t>
            </a:r>
            <a:r>
              <a:rPr sz="1300" b="1" spc="15" dirty="0">
                <a:solidFill>
                  <a:srgbClr val="FFFFFF"/>
                </a:solidFill>
                <a:latin typeface="Calibri"/>
                <a:cs typeface="Calibri"/>
              </a:rPr>
              <a:t>22%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361688" y="1539252"/>
            <a:ext cx="595883" cy="569963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387599" y="1539243"/>
            <a:ext cx="489203" cy="490194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4414389" y="1540559"/>
            <a:ext cx="434975" cy="43434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13030" marR="5080" indent="-100965">
              <a:lnSpc>
                <a:spcPct val="103800"/>
              </a:lnSpc>
              <a:spcBef>
                <a:spcPts val="70"/>
              </a:spcBef>
            </a:pPr>
            <a:r>
              <a:rPr sz="1300" b="1" spc="1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300" b="1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300" b="1" spc="20" dirty="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sz="1300" b="1" spc="10" dirty="0">
                <a:solidFill>
                  <a:srgbClr val="FFFFFF"/>
                </a:solidFill>
                <a:latin typeface="Calibri"/>
                <a:cs typeface="Calibri"/>
              </a:rPr>
              <a:t>er  </a:t>
            </a:r>
            <a:r>
              <a:rPr sz="1300" b="1" spc="15" dirty="0">
                <a:solidFill>
                  <a:srgbClr val="FFFFFF"/>
                </a:solidFill>
                <a:latin typeface="Calibri"/>
                <a:cs typeface="Calibri"/>
              </a:rPr>
              <a:t>5%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8753856" y="3640835"/>
            <a:ext cx="1306195" cy="1039494"/>
          </a:xfrm>
          <a:custGeom>
            <a:avLst/>
            <a:gdLst/>
            <a:ahLst/>
            <a:cxnLst/>
            <a:rect l="l" t="t" r="r" b="b"/>
            <a:pathLst>
              <a:path w="1306195" h="1039495">
                <a:moveTo>
                  <a:pt x="0" y="0"/>
                </a:moveTo>
                <a:lnTo>
                  <a:pt x="1306068" y="0"/>
                </a:lnTo>
                <a:lnTo>
                  <a:pt x="1306068" y="1039368"/>
                </a:lnTo>
                <a:lnTo>
                  <a:pt x="0" y="1039368"/>
                </a:lnTo>
                <a:lnTo>
                  <a:pt x="0" y="0"/>
                </a:lnTo>
                <a:close/>
              </a:path>
            </a:pathLst>
          </a:custGeom>
          <a:solidFill>
            <a:srgbClr val="F1F1F1">
              <a:alpha val="38821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823959" y="3729228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0"/>
                </a:moveTo>
                <a:lnTo>
                  <a:pt x="83820" y="0"/>
                </a:lnTo>
                <a:lnTo>
                  <a:pt x="83820" y="83819"/>
                </a:lnTo>
                <a:lnTo>
                  <a:pt x="0" y="83819"/>
                </a:lnTo>
                <a:lnTo>
                  <a:pt x="0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823959" y="3988308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0"/>
                </a:moveTo>
                <a:lnTo>
                  <a:pt x="83820" y="0"/>
                </a:lnTo>
                <a:lnTo>
                  <a:pt x="83820" y="83820"/>
                </a:lnTo>
                <a:lnTo>
                  <a:pt x="0" y="83820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823959" y="4248911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0"/>
                </a:moveTo>
                <a:lnTo>
                  <a:pt x="83820" y="0"/>
                </a:lnTo>
                <a:lnTo>
                  <a:pt x="83820" y="83819"/>
                </a:lnTo>
                <a:lnTo>
                  <a:pt x="0" y="83819"/>
                </a:lnTo>
                <a:lnTo>
                  <a:pt x="0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823959" y="4507991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0"/>
                </a:moveTo>
                <a:lnTo>
                  <a:pt x="83820" y="0"/>
                </a:lnTo>
                <a:lnTo>
                  <a:pt x="83820" y="83819"/>
                </a:lnTo>
                <a:lnTo>
                  <a:pt x="0" y="83819"/>
                </a:lnTo>
                <a:lnTo>
                  <a:pt x="0" y="0"/>
                </a:lnTo>
                <a:close/>
              </a:path>
            </a:pathLst>
          </a:custGeom>
          <a:solidFill>
            <a:srgbClr val="9E470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8753856" y="3572287"/>
            <a:ext cx="1306195" cy="1065530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90500">
              <a:lnSpc>
                <a:spcPct val="100000"/>
              </a:lnSpc>
              <a:spcBef>
                <a:spcPts val="705"/>
              </a:spcBef>
            </a:pPr>
            <a:r>
              <a:rPr sz="1200" spc="-5" dirty="0">
                <a:solidFill>
                  <a:srgbClr val="404040"/>
                </a:solidFill>
                <a:latin typeface="Calibri"/>
                <a:cs typeface="Calibri"/>
              </a:rPr>
              <a:t>Hispanic</a:t>
            </a:r>
            <a:endParaRPr sz="1200">
              <a:latin typeface="Calibri"/>
              <a:cs typeface="Calibri"/>
            </a:endParaRPr>
          </a:p>
          <a:p>
            <a:pPr marL="190500" marR="43815">
              <a:lnSpc>
                <a:spcPct val="142100"/>
              </a:lnSpc>
            </a:pPr>
            <a:r>
              <a:rPr sz="1200" spc="-5" dirty="0">
                <a:solidFill>
                  <a:srgbClr val="404040"/>
                </a:solidFill>
                <a:latin typeface="Calibri"/>
                <a:cs typeface="Calibri"/>
              </a:rPr>
              <a:t>African</a:t>
            </a:r>
            <a:r>
              <a:rPr sz="1200" spc="-7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404040"/>
                </a:solidFill>
                <a:latin typeface="Calibri"/>
                <a:cs typeface="Calibri"/>
              </a:rPr>
              <a:t>American  </a:t>
            </a:r>
            <a:r>
              <a:rPr sz="1200" spc="-10" dirty="0">
                <a:solidFill>
                  <a:srgbClr val="404040"/>
                </a:solidFill>
                <a:latin typeface="Calibri"/>
                <a:cs typeface="Calibri"/>
              </a:rPr>
              <a:t>White</a:t>
            </a:r>
            <a:endParaRPr sz="1200">
              <a:latin typeface="Calibri"/>
              <a:cs typeface="Calibri"/>
            </a:endParaRPr>
          </a:p>
          <a:p>
            <a:pPr marL="190500">
              <a:lnSpc>
                <a:spcPct val="100000"/>
              </a:lnSpc>
              <a:spcBef>
                <a:spcPts val="605"/>
              </a:spcBef>
            </a:pPr>
            <a:r>
              <a:rPr sz="1200" spc="-5" dirty="0">
                <a:solidFill>
                  <a:srgbClr val="404040"/>
                </a:solidFill>
                <a:latin typeface="Calibri"/>
                <a:cs typeface="Calibri"/>
              </a:rPr>
              <a:t>Other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11289" y="6322304"/>
            <a:ext cx="175260" cy="234950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6</a:t>
            </a:fld>
            <a:endParaRPr sz="1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2"/>
          <p:cNvSpPr>
            <a:spLocks noGrp="1"/>
          </p:cNvSpPr>
          <p:nvPr>
            <p:ph type="sldNum" idx="12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/>
                <a:ea typeface="Cambria"/>
                <a:sym typeface="Cambria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t>7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/>
              <a:ea typeface="Cambria"/>
              <a:sym typeface="Cambria"/>
            </a:endParaRPr>
          </a:p>
        </p:txBody>
      </p:sp>
      <p:grpSp>
        <p:nvGrpSpPr>
          <p:cNvPr id="157" name="Google Shape;157;p32"/>
          <p:cNvGrpSpPr/>
          <p:nvPr/>
        </p:nvGrpSpPr>
        <p:grpSpPr>
          <a:xfrm>
            <a:off x="1972698" y="442714"/>
            <a:ext cx="8579109" cy="5418385"/>
            <a:chOff x="688844" y="140"/>
            <a:chExt cx="8579109" cy="5418385"/>
          </a:xfrm>
        </p:grpSpPr>
        <p:sp>
          <p:nvSpPr>
            <p:cNvPr id="158" name="Google Shape;158;p32"/>
            <p:cNvSpPr/>
            <p:nvPr/>
          </p:nvSpPr>
          <p:spPr>
            <a:xfrm>
              <a:off x="688844" y="140"/>
              <a:ext cx="1806128" cy="903064"/>
            </a:xfrm>
            <a:prstGeom prst="roundRect">
              <a:avLst>
                <a:gd name="adj" fmla="val 10000"/>
              </a:avLst>
            </a:prstGeom>
            <a:gradFill>
              <a:gsLst>
                <a:gs pos="0">
                  <a:srgbClr val="FF9192"/>
                </a:gs>
                <a:gs pos="35000">
                  <a:srgbClr val="FFB4B4"/>
                </a:gs>
                <a:gs pos="100000">
                  <a:srgbClr val="FFE0E0"/>
                </a:gs>
              </a:gsLst>
              <a:lin ang="16200000" scaled="0"/>
            </a:gradFill>
            <a:ln>
              <a:noFill/>
            </a:ln>
            <a:effectLst>
              <a:outerShdw blurRad="40000" dist="20000" dir="5400000" rotWithShape="0">
                <a:srgbClr val="000000">
                  <a:alpha val="37647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32"/>
            <p:cNvSpPr txBox="1"/>
            <p:nvPr/>
          </p:nvSpPr>
          <p:spPr>
            <a:xfrm>
              <a:off x="715294" y="26590"/>
              <a:ext cx="1753228" cy="85016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1900" tIns="27925" rIns="41900" bIns="279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  <a:tabLst/>
                <a:defRPr/>
              </a:pPr>
              <a:r>
                <a:rPr kumimoji="0" lang="en-US" sz="2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Math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60" name="Google Shape;160;p32"/>
            <p:cNvSpPr/>
            <p:nvPr/>
          </p:nvSpPr>
          <p:spPr>
            <a:xfrm>
              <a:off x="869457" y="903205"/>
              <a:ext cx="180612" cy="677298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980000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161" name="Google Shape;161;p32"/>
            <p:cNvSpPr/>
            <p:nvPr/>
          </p:nvSpPr>
          <p:spPr>
            <a:xfrm>
              <a:off x="1050070" y="1128971"/>
              <a:ext cx="1444902" cy="903064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62" name="Google Shape;162;p32"/>
            <p:cNvSpPr txBox="1"/>
            <p:nvPr/>
          </p:nvSpPr>
          <p:spPr>
            <a:xfrm>
              <a:off x="1076520" y="1155421"/>
              <a:ext cx="1392002" cy="85016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25400" rIns="38100" bIns="254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MYP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32"/>
            <p:cNvSpPr/>
            <p:nvPr/>
          </p:nvSpPr>
          <p:spPr>
            <a:xfrm>
              <a:off x="869457" y="903205"/>
              <a:ext cx="180612" cy="1806128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980000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164" name="Google Shape;164;p32"/>
            <p:cNvSpPr/>
            <p:nvPr/>
          </p:nvSpPr>
          <p:spPr>
            <a:xfrm>
              <a:off x="1050070" y="2257801"/>
              <a:ext cx="1444902" cy="903064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65" name="Google Shape;165;p32"/>
            <p:cNvSpPr txBox="1"/>
            <p:nvPr/>
          </p:nvSpPr>
          <p:spPr>
            <a:xfrm>
              <a:off x="1076520" y="2284251"/>
              <a:ext cx="1392002" cy="85016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25400" rIns="38100" bIns="254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MYP/VG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66" name="Google Shape;166;p32"/>
            <p:cNvSpPr/>
            <p:nvPr/>
          </p:nvSpPr>
          <p:spPr>
            <a:xfrm>
              <a:off x="869457" y="903205"/>
              <a:ext cx="180612" cy="2934958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980000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167" name="Google Shape;167;p32"/>
            <p:cNvSpPr/>
            <p:nvPr/>
          </p:nvSpPr>
          <p:spPr>
            <a:xfrm>
              <a:off x="1050070" y="3386631"/>
              <a:ext cx="1444902" cy="903064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68" name="Google Shape;168;p32"/>
            <p:cNvSpPr txBox="1"/>
            <p:nvPr/>
          </p:nvSpPr>
          <p:spPr>
            <a:xfrm>
              <a:off x="1076520" y="3413081"/>
              <a:ext cx="1392002" cy="85016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25400" rIns="38100" bIns="254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Algebra I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69" name="Google Shape;169;p32"/>
            <p:cNvSpPr/>
            <p:nvPr/>
          </p:nvSpPr>
          <p:spPr>
            <a:xfrm>
              <a:off x="869457" y="903205"/>
              <a:ext cx="180612" cy="4063788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980000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170" name="Google Shape;170;p32"/>
            <p:cNvSpPr/>
            <p:nvPr/>
          </p:nvSpPr>
          <p:spPr>
            <a:xfrm>
              <a:off x="1050070" y="4515461"/>
              <a:ext cx="1444902" cy="903064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71" name="Google Shape;171;p32"/>
            <p:cNvSpPr txBox="1"/>
            <p:nvPr/>
          </p:nvSpPr>
          <p:spPr>
            <a:xfrm>
              <a:off x="1076520" y="4541911"/>
              <a:ext cx="1392002" cy="85016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25400" rIns="38100" bIns="254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Geometry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72" name="Google Shape;172;p32"/>
            <p:cNvSpPr/>
            <p:nvPr/>
          </p:nvSpPr>
          <p:spPr>
            <a:xfrm>
              <a:off x="2946505" y="140"/>
              <a:ext cx="1806128" cy="903064"/>
            </a:xfrm>
            <a:prstGeom prst="roundRect">
              <a:avLst>
                <a:gd name="adj" fmla="val 10000"/>
              </a:avLst>
            </a:prstGeom>
            <a:gradFill>
              <a:gsLst>
                <a:gs pos="0">
                  <a:srgbClr val="FF9192"/>
                </a:gs>
                <a:gs pos="35000">
                  <a:srgbClr val="FFB4B4"/>
                </a:gs>
                <a:gs pos="100000">
                  <a:srgbClr val="FFE0E0"/>
                </a:gs>
              </a:gsLst>
              <a:lin ang="16200000" scaled="0"/>
            </a:gradFill>
            <a:ln>
              <a:noFill/>
            </a:ln>
            <a:effectLst>
              <a:outerShdw blurRad="40000" dist="20000" dir="5400000" rotWithShape="0">
                <a:srgbClr val="000000">
                  <a:alpha val="37647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73" name="Google Shape;173;p32"/>
            <p:cNvSpPr txBox="1"/>
            <p:nvPr/>
          </p:nvSpPr>
          <p:spPr>
            <a:xfrm>
              <a:off x="2972955" y="26590"/>
              <a:ext cx="1753228" cy="85016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1900" tIns="27925" rIns="41900" bIns="279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  <a:tabLst/>
                <a:defRPr/>
              </a:pPr>
              <a:r>
                <a:rPr kumimoji="0" lang="en-US" sz="2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English Language Art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74" name="Google Shape;174;p32"/>
            <p:cNvSpPr/>
            <p:nvPr/>
          </p:nvSpPr>
          <p:spPr>
            <a:xfrm>
              <a:off x="3127117" y="903205"/>
              <a:ext cx="180612" cy="677298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980000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175" name="Google Shape;175;p32"/>
            <p:cNvSpPr/>
            <p:nvPr/>
          </p:nvSpPr>
          <p:spPr>
            <a:xfrm>
              <a:off x="3307730" y="1128971"/>
              <a:ext cx="1444902" cy="903064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76" name="Google Shape;176;p32"/>
            <p:cNvSpPr txBox="1"/>
            <p:nvPr/>
          </p:nvSpPr>
          <p:spPr>
            <a:xfrm>
              <a:off x="3334180" y="1155421"/>
              <a:ext cx="1392002" cy="85016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25400" rIns="38100" bIns="254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MYP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77" name="Google Shape;177;p32"/>
            <p:cNvSpPr/>
            <p:nvPr/>
          </p:nvSpPr>
          <p:spPr>
            <a:xfrm>
              <a:off x="3127117" y="903205"/>
              <a:ext cx="180612" cy="1806128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980000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178" name="Google Shape;178;p32"/>
            <p:cNvSpPr/>
            <p:nvPr/>
          </p:nvSpPr>
          <p:spPr>
            <a:xfrm>
              <a:off x="3307730" y="2257801"/>
              <a:ext cx="1444902" cy="903064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79" name="Google Shape;179;p32"/>
            <p:cNvSpPr txBox="1"/>
            <p:nvPr/>
          </p:nvSpPr>
          <p:spPr>
            <a:xfrm>
              <a:off x="3334180" y="2284251"/>
              <a:ext cx="1392002" cy="85016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25400" rIns="38100" bIns="254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MYP/VG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0" name="Google Shape;180;p32"/>
            <p:cNvSpPr/>
            <p:nvPr/>
          </p:nvSpPr>
          <p:spPr>
            <a:xfrm>
              <a:off x="3127117" y="903205"/>
              <a:ext cx="180612" cy="2934958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980000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181" name="Google Shape;181;p32"/>
            <p:cNvSpPr/>
            <p:nvPr/>
          </p:nvSpPr>
          <p:spPr>
            <a:xfrm>
              <a:off x="3307730" y="3386631"/>
              <a:ext cx="1444902" cy="903064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2" name="Google Shape;182;p32"/>
            <p:cNvSpPr txBox="1"/>
            <p:nvPr/>
          </p:nvSpPr>
          <p:spPr>
            <a:xfrm>
              <a:off x="3334180" y="3413081"/>
              <a:ext cx="1392002" cy="85016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25400" rIns="38100" bIns="254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Journalism 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3" name="Google Shape;183;p32"/>
            <p:cNvSpPr/>
            <p:nvPr/>
          </p:nvSpPr>
          <p:spPr>
            <a:xfrm>
              <a:off x="5204165" y="140"/>
              <a:ext cx="1806128" cy="903064"/>
            </a:xfrm>
            <a:prstGeom prst="roundRect">
              <a:avLst>
                <a:gd name="adj" fmla="val 10000"/>
              </a:avLst>
            </a:prstGeom>
            <a:gradFill>
              <a:gsLst>
                <a:gs pos="0">
                  <a:srgbClr val="FF9192"/>
                </a:gs>
                <a:gs pos="35000">
                  <a:srgbClr val="FFB4B4"/>
                </a:gs>
                <a:gs pos="100000">
                  <a:srgbClr val="FFE0E0"/>
                </a:gs>
              </a:gsLst>
              <a:lin ang="16200000" scaled="0"/>
            </a:gradFill>
            <a:ln>
              <a:noFill/>
            </a:ln>
            <a:effectLst>
              <a:outerShdw blurRad="40000" dist="20000" dir="5400000" rotWithShape="0">
                <a:srgbClr val="000000">
                  <a:alpha val="37647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4" name="Google Shape;184;p32"/>
            <p:cNvSpPr txBox="1"/>
            <p:nvPr/>
          </p:nvSpPr>
          <p:spPr>
            <a:xfrm>
              <a:off x="5230615" y="26590"/>
              <a:ext cx="1753228" cy="85016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1900" tIns="27925" rIns="41900" bIns="279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  <a:tabLst/>
                <a:defRPr/>
              </a:pPr>
              <a:r>
                <a:rPr kumimoji="0" lang="en-US" sz="2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Individuals &amp; Societies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5" name="Google Shape;185;p32"/>
            <p:cNvSpPr/>
            <p:nvPr/>
          </p:nvSpPr>
          <p:spPr>
            <a:xfrm>
              <a:off x="5384778" y="903205"/>
              <a:ext cx="180612" cy="677298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980000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186" name="Google Shape;186;p32"/>
            <p:cNvSpPr/>
            <p:nvPr/>
          </p:nvSpPr>
          <p:spPr>
            <a:xfrm>
              <a:off x="5565391" y="1128971"/>
              <a:ext cx="1444902" cy="903064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7" name="Google Shape;187;p32"/>
            <p:cNvSpPr txBox="1"/>
            <p:nvPr/>
          </p:nvSpPr>
          <p:spPr>
            <a:xfrm>
              <a:off x="5591841" y="1155421"/>
              <a:ext cx="1392002" cy="85016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25400" rIns="38100" bIns="254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MYP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8" name="Google Shape;188;p32"/>
            <p:cNvSpPr/>
            <p:nvPr/>
          </p:nvSpPr>
          <p:spPr>
            <a:xfrm>
              <a:off x="5384778" y="903205"/>
              <a:ext cx="180612" cy="1806128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980000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189" name="Google Shape;189;p32"/>
            <p:cNvSpPr/>
            <p:nvPr/>
          </p:nvSpPr>
          <p:spPr>
            <a:xfrm>
              <a:off x="5565391" y="2257801"/>
              <a:ext cx="1444902" cy="903064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90" name="Google Shape;190;p32"/>
            <p:cNvSpPr txBox="1"/>
            <p:nvPr/>
          </p:nvSpPr>
          <p:spPr>
            <a:xfrm>
              <a:off x="5591841" y="2284251"/>
              <a:ext cx="1392002" cy="85016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25400" rIns="38100" bIns="254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MYP/VG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91" name="Google Shape;191;p32"/>
            <p:cNvSpPr/>
            <p:nvPr/>
          </p:nvSpPr>
          <p:spPr>
            <a:xfrm>
              <a:off x="7461825" y="140"/>
              <a:ext cx="1806128" cy="903064"/>
            </a:xfrm>
            <a:prstGeom prst="roundRect">
              <a:avLst>
                <a:gd name="adj" fmla="val 10000"/>
              </a:avLst>
            </a:prstGeom>
            <a:gradFill>
              <a:gsLst>
                <a:gs pos="0">
                  <a:srgbClr val="FF9192"/>
                </a:gs>
                <a:gs pos="35000">
                  <a:srgbClr val="FFB4B4"/>
                </a:gs>
                <a:gs pos="100000">
                  <a:srgbClr val="FFE0E0"/>
                </a:gs>
              </a:gsLst>
              <a:lin ang="16200000" scaled="0"/>
            </a:gradFill>
            <a:ln>
              <a:noFill/>
            </a:ln>
            <a:effectLst>
              <a:outerShdw blurRad="40000" dist="20000" dir="5400000" rotWithShape="0">
                <a:srgbClr val="000000">
                  <a:alpha val="37647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92" name="Google Shape;192;p32"/>
            <p:cNvSpPr txBox="1"/>
            <p:nvPr/>
          </p:nvSpPr>
          <p:spPr>
            <a:xfrm>
              <a:off x="7488275" y="26590"/>
              <a:ext cx="1753228" cy="85016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1900" tIns="27925" rIns="41900" bIns="279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  <a:tabLst/>
                <a:defRPr/>
              </a:pPr>
              <a:r>
                <a:rPr kumimoji="0" lang="en-US" sz="2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Science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93" name="Google Shape;193;p32"/>
            <p:cNvSpPr/>
            <p:nvPr/>
          </p:nvSpPr>
          <p:spPr>
            <a:xfrm>
              <a:off x="7642438" y="903205"/>
              <a:ext cx="180612" cy="677298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980000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194" name="Google Shape;194;p32"/>
            <p:cNvSpPr/>
            <p:nvPr/>
          </p:nvSpPr>
          <p:spPr>
            <a:xfrm>
              <a:off x="7823051" y="1128971"/>
              <a:ext cx="1444902" cy="903064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95" name="Google Shape;195;p32"/>
            <p:cNvSpPr txBox="1"/>
            <p:nvPr/>
          </p:nvSpPr>
          <p:spPr>
            <a:xfrm>
              <a:off x="7849501" y="1155421"/>
              <a:ext cx="1392002" cy="85016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25400" rIns="38100" bIns="254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MYP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96" name="Google Shape;196;p32"/>
            <p:cNvSpPr/>
            <p:nvPr/>
          </p:nvSpPr>
          <p:spPr>
            <a:xfrm>
              <a:off x="7642438" y="903205"/>
              <a:ext cx="180612" cy="1806128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980000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197" name="Google Shape;197;p32"/>
            <p:cNvSpPr/>
            <p:nvPr/>
          </p:nvSpPr>
          <p:spPr>
            <a:xfrm>
              <a:off x="7823051" y="2257801"/>
              <a:ext cx="1444902" cy="903064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98" name="Google Shape;198;p32"/>
            <p:cNvSpPr txBox="1"/>
            <p:nvPr/>
          </p:nvSpPr>
          <p:spPr>
            <a:xfrm>
              <a:off x="7849501" y="2284251"/>
              <a:ext cx="1392002" cy="85016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25400" rIns="38100" bIns="254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MYP/VG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99" name="Google Shape;199;p32"/>
            <p:cNvSpPr/>
            <p:nvPr/>
          </p:nvSpPr>
          <p:spPr>
            <a:xfrm>
              <a:off x="7642438" y="903205"/>
              <a:ext cx="180612" cy="2934958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980000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200" name="Google Shape;200;p32"/>
            <p:cNvSpPr/>
            <p:nvPr/>
          </p:nvSpPr>
          <p:spPr>
            <a:xfrm>
              <a:off x="7823051" y="3386631"/>
              <a:ext cx="1444902" cy="903064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01" name="Google Shape;201;p32"/>
            <p:cNvSpPr txBox="1"/>
            <p:nvPr/>
          </p:nvSpPr>
          <p:spPr>
            <a:xfrm>
              <a:off x="7849501" y="3413081"/>
              <a:ext cx="1392002" cy="85016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25400" rIns="38100" bIns="254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Integrated Physics &amp; Chemistry 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pic>
        <p:nvPicPr>
          <p:cNvPr id="202" name="Google Shape;202;p32" descr="A picture containing text, ax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0437" y="6124575"/>
            <a:ext cx="5191125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3"/>
          <p:cNvSpPr>
            <a:spLocks noGrp="1"/>
          </p:cNvSpPr>
          <p:nvPr>
            <p:ph type="sldNum" idx="12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/>
                <a:ea typeface="Cambria"/>
                <a:sym typeface="Cambria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t>8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/>
              <a:ea typeface="Cambria"/>
              <a:sym typeface="Cambria"/>
            </a:endParaRPr>
          </a:p>
        </p:txBody>
      </p:sp>
      <p:grpSp>
        <p:nvGrpSpPr>
          <p:cNvPr id="208" name="Google Shape;208;p33"/>
          <p:cNvGrpSpPr/>
          <p:nvPr/>
        </p:nvGrpSpPr>
        <p:grpSpPr>
          <a:xfrm>
            <a:off x="3169731" y="724989"/>
            <a:ext cx="5852536" cy="6006549"/>
            <a:chOff x="1755303" y="5323"/>
            <a:chExt cx="5852536" cy="6006549"/>
          </a:xfrm>
        </p:grpSpPr>
        <p:sp>
          <p:nvSpPr>
            <p:cNvPr id="209" name="Google Shape;209;p33"/>
            <p:cNvSpPr/>
            <p:nvPr/>
          </p:nvSpPr>
          <p:spPr>
            <a:xfrm>
              <a:off x="1755303" y="5323"/>
              <a:ext cx="1232112" cy="616056"/>
            </a:xfrm>
            <a:prstGeom prst="roundRect">
              <a:avLst>
                <a:gd name="adj" fmla="val 10000"/>
              </a:avLst>
            </a:prstGeom>
            <a:gradFill>
              <a:gsLst>
                <a:gs pos="0">
                  <a:srgbClr val="FF9192"/>
                </a:gs>
                <a:gs pos="35000">
                  <a:srgbClr val="FFB4B4"/>
                </a:gs>
                <a:gs pos="100000">
                  <a:srgbClr val="FFE0E0"/>
                </a:gs>
              </a:gsLst>
              <a:lin ang="16200000" scaled="0"/>
            </a:gradFill>
            <a:ln>
              <a:noFill/>
            </a:ln>
            <a:effectLst>
              <a:outerShdw blurRad="40000" dist="20000" dir="5400000" rotWithShape="0">
                <a:srgbClr val="000000">
                  <a:alpha val="37647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10" name="Google Shape;210;p33"/>
            <p:cNvSpPr txBox="1"/>
            <p:nvPr/>
          </p:nvSpPr>
          <p:spPr>
            <a:xfrm>
              <a:off x="1773347" y="23367"/>
              <a:ext cx="1196024" cy="5799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4275" tIns="22850" rIns="34275" bIns="2285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Design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11" name="Google Shape;211;p33"/>
            <p:cNvSpPr/>
            <p:nvPr/>
          </p:nvSpPr>
          <p:spPr>
            <a:xfrm>
              <a:off x="1878514" y="621379"/>
              <a:ext cx="123211" cy="462042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980000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212" name="Google Shape;212;p33"/>
            <p:cNvSpPr/>
            <p:nvPr/>
          </p:nvSpPr>
          <p:spPr>
            <a:xfrm>
              <a:off x="2001726" y="775393"/>
              <a:ext cx="985690" cy="616056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33"/>
            <p:cNvSpPr txBox="1"/>
            <p:nvPr/>
          </p:nvSpPr>
          <p:spPr>
            <a:xfrm>
              <a:off x="2019770" y="793437"/>
              <a:ext cx="949602" cy="5799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4750" tIns="16500" rIns="24750" bIns="165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  <a:tabLst/>
                <a:defRPr/>
              </a:pPr>
              <a:r>
                <a:rPr kumimoji="0" lang="en-US" sz="13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Graphic Design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14" name="Google Shape;214;p33"/>
            <p:cNvSpPr/>
            <p:nvPr/>
          </p:nvSpPr>
          <p:spPr>
            <a:xfrm>
              <a:off x="1878514" y="621379"/>
              <a:ext cx="123211" cy="1232112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980000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215" name="Google Shape;215;p33"/>
            <p:cNvSpPr/>
            <p:nvPr/>
          </p:nvSpPr>
          <p:spPr>
            <a:xfrm>
              <a:off x="2001726" y="1545464"/>
              <a:ext cx="985690" cy="616056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16" name="Google Shape;216;p33"/>
            <p:cNvSpPr txBox="1"/>
            <p:nvPr/>
          </p:nvSpPr>
          <p:spPr>
            <a:xfrm>
              <a:off x="2019770" y="1563508"/>
              <a:ext cx="949602" cy="5799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4750" tIns="16500" rIns="24750" bIns="165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  <a:tabLst/>
                <a:defRPr/>
              </a:pPr>
              <a:r>
                <a:rPr kumimoji="0" lang="en-US" sz="13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Computer Science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17" name="Google Shape;217;p33"/>
            <p:cNvSpPr/>
            <p:nvPr/>
          </p:nvSpPr>
          <p:spPr>
            <a:xfrm>
              <a:off x="1878514" y="621379"/>
              <a:ext cx="123211" cy="200218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980000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218" name="Google Shape;218;p33"/>
            <p:cNvSpPr/>
            <p:nvPr/>
          </p:nvSpPr>
          <p:spPr>
            <a:xfrm>
              <a:off x="2001726" y="2315534"/>
              <a:ext cx="985690" cy="616056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19" name="Google Shape;219;p33"/>
            <p:cNvSpPr txBox="1"/>
            <p:nvPr/>
          </p:nvSpPr>
          <p:spPr>
            <a:xfrm>
              <a:off x="2019770" y="2333578"/>
              <a:ext cx="949602" cy="5799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4750" tIns="16500" rIns="24750" bIns="165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  <a:tabLst/>
                <a:defRPr/>
              </a:pPr>
              <a:r>
                <a:rPr kumimoji="0" lang="en-US" sz="13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Culinary Art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20" name="Google Shape;220;p33"/>
            <p:cNvSpPr/>
            <p:nvPr/>
          </p:nvSpPr>
          <p:spPr>
            <a:xfrm>
              <a:off x="1878514" y="621379"/>
              <a:ext cx="123211" cy="277225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980000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221" name="Google Shape;221;p33"/>
            <p:cNvSpPr/>
            <p:nvPr/>
          </p:nvSpPr>
          <p:spPr>
            <a:xfrm>
              <a:off x="2001726" y="3085605"/>
              <a:ext cx="985690" cy="616056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22" name="Google Shape;222;p33"/>
            <p:cNvSpPr txBox="1"/>
            <p:nvPr/>
          </p:nvSpPr>
          <p:spPr>
            <a:xfrm>
              <a:off x="2019770" y="3103649"/>
              <a:ext cx="949602" cy="5799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4750" tIns="16500" rIns="24750" bIns="165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  <a:tabLst/>
                <a:defRPr/>
              </a:pPr>
              <a:r>
                <a:rPr kumimoji="0" lang="en-US" sz="13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College &amp; Career Readiness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23" name="Google Shape;223;p33"/>
            <p:cNvSpPr/>
            <p:nvPr/>
          </p:nvSpPr>
          <p:spPr>
            <a:xfrm>
              <a:off x="1878514" y="621379"/>
              <a:ext cx="123211" cy="3542324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980000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224" name="Google Shape;224;p33"/>
            <p:cNvSpPr/>
            <p:nvPr/>
          </p:nvSpPr>
          <p:spPr>
            <a:xfrm>
              <a:off x="2001726" y="3855675"/>
              <a:ext cx="985690" cy="616056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25" name="Google Shape;225;p33"/>
            <p:cNvSpPr txBox="1"/>
            <p:nvPr/>
          </p:nvSpPr>
          <p:spPr>
            <a:xfrm>
              <a:off x="2019770" y="3873719"/>
              <a:ext cx="949602" cy="5799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4750" tIns="16500" rIns="24750" bIns="165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  <a:tabLst/>
                <a:defRPr/>
              </a:pPr>
              <a:r>
                <a:rPr kumimoji="0" lang="en-US" sz="13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Principles of Applied Engineering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26" name="Google Shape;226;p33"/>
            <p:cNvSpPr/>
            <p:nvPr/>
          </p:nvSpPr>
          <p:spPr>
            <a:xfrm>
              <a:off x="1878514" y="621379"/>
              <a:ext cx="123211" cy="4312394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980000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227" name="Google Shape;227;p33"/>
            <p:cNvSpPr/>
            <p:nvPr/>
          </p:nvSpPr>
          <p:spPr>
            <a:xfrm>
              <a:off x="2001726" y="4625746"/>
              <a:ext cx="985690" cy="616056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28" name="Google Shape;228;p33"/>
            <p:cNvSpPr txBox="1"/>
            <p:nvPr/>
          </p:nvSpPr>
          <p:spPr>
            <a:xfrm>
              <a:off x="2019770" y="4643790"/>
              <a:ext cx="949602" cy="5799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4750" tIns="16500" rIns="24750" bIns="165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  <a:tabLst/>
                <a:defRPr/>
              </a:pPr>
              <a:r>
                <a:rPr kumimoji="0" lang="en-US" sz="13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Principles of Technology  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33"/>
            <p:cNvSpPr/>
            <p:nvPr/>
          </p:nvSpPr>
          <p:spPr>
            <a:xfrm>
              <a:off x="3295444" y="5323"/>
              <a:ext cx="1232112" cy="616056"/>
            </a:xfrm>
            <a:prstGeom prst="roundRect">
              <a:avLst>
                <a:gd name="adj" fmla="val 10000"/>
              </a:avLst>
            </a:prstGeom>
            <a:gradFill>
              <a:gsLst>
                <a:gs pos="0">
                  <a:srgbClr val="FF9192"/>
                </a:gs>
                <a:gs pos="35000">
                  <a:srgbClr val="FFB4B4"/>
                </a:gs>
                <a:gs pos="100000">
                  <a:srgbClr val="FFE0E0"/>
                </a:gs>
              </a:gsLst>
              <a:lin ang="16200000" scaled="0"/>
            </a:gradFill>
            <a:ln>
              <a:noFill/>
            </a:ln>
            <a:effectLst>
              <a:outerShdw blurRad="40000" dist="20000" dir="5400000" rotWithShape="0">
                <a:srgbClr val="000000">
                  <a:alpha val="37647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0" name="Google Shape;230;p33"/>
            <p:cNvSpPr txBox="1"/>
            <p:nvPr/>
          </p:nvSpPr>
          <p:spPr>
            <a:xfrm>
              <a:off x="3313488" y="23367"/>
              <a:ext cx="1196024" cy="5799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4275" tIns="22850" rIns="34275" bIns="2285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The Arts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33"/>
            <p:cNvSpPr/>
            <p:nvPr/>
          </p:nvSpPr>
          <p:spPr>
            <a:xfrm>
              <a:off x="3418655" y="621379"/>
              <a:ext cx="123211" cy="462042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980000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232" name="Google Shape;232;p33"/>
            <p:cNvSpPr/>
            <p:nvPr/>
          </p:nvSpPr>
          <p:spPr>
            <a:xfrm>
              <a:off x="3541867" y="775393"/>
              <a:ext cx="985690" cy="616056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3" name="Google Shape;233;p33"/>
            <p:cNvSpPr txBox="1"/>
            <p:nvPr/>
          </p:nvSpPr>
          <p:spPr>
            <a:xfrm>
              <a:off x="3559911" y="793437"/>
              <a:ext cx="949602" cy="5799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4750" tIns="16500" rIns="24750" bIns="165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  <a:tabLst/>
                <a:defRPr/>
              </a:pPr>
              <a:r>
                <a:rPr kumimoji="0" lang="en-US" sz="13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Art 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4" name="Google Shape;234;p33"/>
            <p:cNvSpPr/>
            <p:nvPr/>
          </p:nvSpPr>
          <p:spPr>
            <a:xfrm>
              <a:off x="3418655" y="621379"/>
              <a:ext cx="123211" cy="1232112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980000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235" name="Google Shape;235;p33"/>
            <p:cNvSpPr/>
            <p:nvPr/>
          </p:nvSpPr>
          <p:spPr>
            <a:xfrm>
              <a:off x="3541867" y="1545464"/>
              <a:ext cx="985690" cy="616056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6" name="Google Shape;236;p33"/>
            <p:cNvSpPr txBox="1"/>
            <p:nvPr/>
          </p:nvSpPr>
          <p:spPr>
            <a:xfrm>
              <a:off x="3559911" y="1563508"/>
              <a:ext cx="949602" cy="5799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4750" tIns="16500" rIns="24750" bIns="165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  <a:tabLst/>
                <a:defRPr/>
              </a:pPr>
              <a:r>
                <a:rPr kumimoji="0" lang="en-US" sz="13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Art I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7" name="Google Shape;237;p33"/>
            <p:cNvSpPr/>
            <p:nvPr/>
          </p:nvSpPr>
          <p:spPr>
            <a:xfrm>
              <a:off x="3418655" y="621379"/>
              <a:ext cx="123211" cy="200218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980000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238" name="Google Shape;238;p33"/>
            <p:cNvSpPr/>
            <p:nvPr/>
          </p:nvSpPr>
          <p:spPr>
            <a:xfrm>
              <a:off x="3541867" y="2315534"/>
              <a:ext cx="985690" cy="616056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9" name="Google Shape;239;p33"/>
            <p:cNvSpPr txBox="1"/>
            <p:nvPr/>
          </p:nvSpPr>
          <p:spPr>
            <a:xfrm>
              <a:off x="3559911" y="2333578"/>
              <a:ext cx="949602" cy="5799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4750" tIns="16500" rIns="24750" bIns="165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  <a:tabLst/>
                <a:defRPr/>
              </a:pPr>
              <a:r>
                <a:rPr kumimoji="0" lang="en-US" sz="13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Theater Arts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0" name="Google Shape;240;p33"/>
            <p:cNvSpPr/>
            <p:nvPr/>
          </p:nvSpPr>
          <p:spPr>
            <a:xfrm>
              <a:off x="3418655" y="621379"/>
              <a:ext cx="123211" cy="277225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980000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241" name="Google Shape;241;p33"/>
            <p:cNvSpPr/>
            <p:nvPr/>
          </p:nvSpPr>
          <p:spPr>
            <a:xfrm>
              <a:off x="3541867" y="3085605"/>
              <a:ext cx="985690" cy="616056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2" name="Google Shape;242;p33"/>
            <p:cNvSpPr txBox="1"/>
            <p:nvPr/>
          </p:nvSpPr>
          <p:spPr>
            <a:xfrm>
              <a:off x="3559911" y="3103649"/>
              <a:ext cx="949602" cy="5799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4750" tIns="16500" rIns="24750" bIns="165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  <a:tabLst/>
                <a:defRPr/>
              </a:pPr>
              <a:r>
                <a:rPr kumimoji="0" lang="en-US" sz="13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Band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3" name="Google Shape;243;p33"/>
            <p:cNvSpPr/>
            <p:nvPr/>
          </p:nvSpPr>
          <p:spPr>
            <a:xfrm>
              <a:off x="3418655" y="621379"/>
              <a:ext cx="123211" cy="3542324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980000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244" name="Google Shape;244;p33"/>
            <p:cNvSpPr/>
            <p:nvPr/>
          </p:nvSpPr>
          <p:spPr>
            <a:xfrm>
              <a:off x="3541867" y="3855675"/>
              <a:ext cx="985690" cy="616056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5" name="Google Shape;245;p33"/>
            <p:cNvSpPr txBox="1"/>
            <p:nvPr/>
          </p:nvSpPr>
          <p:spPr>
            <a:xfrm>
              <a:off x="3559911" y="3873719"/>
              <a:ext cx="949602" cy="5799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4750" tIns="16500" rIns="24750" bIns="165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  <a:tabLst/>
                <a:defRPr/>
              </a:pPr>
              <a:r>
                <a:rPr kumimoji="0" lang="en-US" sz="13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Orchestra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33"/>
            <p:cNvSpPr/>
            <p:nvPr/>
          </p:nvSpPr>
          <p:spPr>
            <a:xfrm>
              <a:off x="3418655" y="621379"/>
              <a:ext cx="123211" cy="4312394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980000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247" name="Google Shape;247;p33"/>
            <p:cNvSpPr/>
            <p:nvPr/>
          </p:nvSpPr>
          <p:spPr>
            <a:xfrm>
              <a:off x="3541867" y="4625746"/>
              <a:ext cx="985690" cy="616056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33"/>
            <p:cNvSpPr txBox="1"/>
            <p:nvPr/>
          </p:nvSpPr>
          <p:spPr>
            <a:xfrm>
              <a:off x="3559911" y="4643790"/>
              <a:ext cx="949602" cy="5799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4750" tIns="16500" rIns="24750" bIns="165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  <a:tabLst/>
                <a:defRPr/>
              </a:pPr>
              <a:r>
                <a:rPr kumimoji="0" lang="en-US" sz="13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Choir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33"/>
            <p:cNvSpPr/>
            <p:nvPr/>
          </p:nvSpPr>
          <p:spPr>
            <a:xfrm>
              <a:off x="3418655" y="621379"/>
              <a:ext cx="123211" cy="5082465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980000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250" name="Google Shape;250;p33"/>
            <p:cNvSpPr/>
            <p:nvPr/>
          </p:nvSpPr>
          <p:spPr>
            <a:xfrm>
              <a:off x="3541867" y="5395816"/>
              <a:ext cx="985690" cy="616056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51" name="Google Shape;251;p33"/>
            <p:cNvSpPr txBox="1"/>
            <p:nvPr/>
          </p:nvSpPr>
          <p:spPr>
            <a:xfrm>
              <a:off x="3559911" y="5413860"/>
              <a:ext cx="949602" cy="5799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4750" tIns="16500" rIns="24750" bIns="165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  <a:tabLst/>
                <a:defRPr/>
              </a:pPr>
              <a:r>
                <a:rPr kumimoji="0" lang="en-US" sz="13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Thinking Skills 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52" name="Google Shape;252;p33"/>
            <p:cNvSpPr/>
            <p:nvPr/>
          </p:nvSpPr>
          <p:spPr>
            <a:xfrm>
              <a:off x="4835585" y="5323"/>
              <a:ext cx="1232112" cy="616056"/>
            </a:xfrm>
            <a:prstGeom prst="roundRect">
              <a:avLst>
                <a:gd name="adj" fmla="val 10000"/>
              </a:avLst>
            </a:prstGeom>
            <a:gradFill>
              <a:gsLst>
                <a:gs pos="0">
                  <a:srgbClr val="FF9192"/>
                </a:gs>
                <a:gs pos="35000">
                  <a:srgbClr val="FFB4B4"/>
                </a:gs>
                <a:gs pos="100000">
                  <a:srgbClr val="FFE0E0"/>
                </a:gs>
              </a:gsLst>
              <a:lin ang="16200000" scaled="0"/>
            </a:gradFill>
            <a:ln>
              <a:noFill/>
            </a:ln>
            <a:effectLst>
              <a:outerShdw blurRad="40000" dist="20000" dir="5400000" rotWithShape="0">
                <a:srgbClr val="000000">
                  <a:alpha val="37647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53" name="Google Shape;253;p33"/>
            <p:cNvSpPr txBox="1"/>
            <p:nvPr/>
          </p:nvSpPr>
          <p:spPr>
            <a:xfrm>
              <a:off x="4853629" y="23367"/>
              <a:ext cx="1196024" cy="5799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4275" tIns="22850" rIns="34275" bIns="2285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Language Acquisition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33"/>
            <p:cNvSpPr/>
            <p:nvPr/>
          </p:nvSpPr>
          <p:spPr>
            <a:xfrm>
              <a:off x="4958796" y="621379"/>
              <a:ext cx="123211" cy="462042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980000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255" name="Google Shape;255;p33"/>
            <p:cNvSpPr/>
            <p:nvPr/>
          </p:nvSpPr>
          <p:spPr>
            <a:xfrm>
              <a:off x="5082008" y="775393"/>
              <a:ext cx="985690" cy="616056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56" name="Google Shape;256;p33"/>
            <p:cNvSpPr txBox="1"/>
            <p:nvPr/>
          </p:nvSpPr>
          <p:spPr>
            <a:xfrm>
              <a:off x="5100052" y="793437"/>
              <a:ext cx="949602" cy="5799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4750" tIns="16500" rIns="24750" bIns="165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  <a:tabLst/>
                <a:defRPr/>
              </a:pPr>
              <a:r>
                <a:rPr kumimoji="0" lang="en-US" sz="13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Spanish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57" name="Google Shape;257;p33"/>
            <p:cNvSpPr/>
            <p:nvPr/>
          </p:nvSpPr>
          <p:spPr>
            <a:xfrm>
              <a:off x="4958796" y="621379"/>
              <a:ext cx="123211" cy="1232112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980000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258" name="Google Shape;258;p33"/>
            <p:cNvSpPr/>
            <p:nvPr/>
          </p:nvSpPr>
          <p:spPr>
            <a:xfrm>
              <a:off x="5082008" y="1545464"/>
              <a:ext cx="985690" cy="616056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59" name="Google Shape;259;p33"/>
            <p:cNvSpPr txBox="1"/>
            <p:nvPr/>
          </p:nvSpPr>
          <p:spPr>
            <a:xfrm>
              <a:off x="5100052" y="1563508"/>
              <a:ext cx="949602" cy="5799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4750" tIns="16500" rIns="24750" bIns="165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  <a:tabLst/>
                <a:defRPr/>
              </a:pPr>
              <a:r>
                <a:rPr kumimoji="0" lang="en-US" sz="13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Spanish for Natives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33"/>
            <p:cNvSpPr/>
            <p:nvPr/>
          </p:nvSpPr>
          <p:spPr>
            <a:xfrm>
              <a:off x="4958796" y="621379"/>
              <a:ext cx="123211" cy="200218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980000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261" name="Google Shape;261;p33"/>
            <p:cNvSpPr/>
            <p:nvPr/>
          </p:nvSpPr>
          <p:spPr>
            <a:xfrm>
              <a:off x="5082008" y="2315534"/>
              <a:ext cx="985690" cy="616056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2" name="Google Shape;262;p33"/>
            <p:cNvSpPr txBox="1"/>
            <p:nvPr/>
          </p:nvSpPr>
          <p:spPr>
            <a:xfrm>
              <a:off x="5100052" y="2333578"/>
              <a:ext cx="949602" cy="5799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4750" tIns="16500" rIns="24750" bIns="165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  <a:tabLst/>
                <a:defRPr/>
              </a:pPr>
              <a:r>
                <a:rPr kumimoji="0" lang="en-US" sz="13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AP Spanish 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3" name="Google Shape;263;p33"/>
            <p:cNvSpPr/>
            <p:nvPr/>
          </p:nvSpPr>
          <p:spPr>
            <a:xfrm>
              <a:off x="4958796" y="621379"/>
              <a:ext cx="123211" cy="277225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980000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264" name="Google Shape;264;p33"/>
            <p:cNvSpPr/>
            <p:nvPr/>
          </p:nvSpPr>
          <p:spPr>
            <a:xfrm>
              <a:off x="5082008" y="3085605"/>
              <a:ext cx="985690" cy="616056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5" name="Google Shape;265;p33"/>
            <p:cNvSpPr txBox="1"/>
            <p:nvPr/>
          </p:nvSpPr>
          <p:spPr>
            <a:xfrm>
              <a:off x="5100052" y="3103649"/>
              <a:ext cx="949602" cy="5799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4750" tIns="16500" rIns="24750" bIns="165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  <a:tabLst/>
                <a:defRPr/>
              </a:pPr>
              <a:r>
                <a:rPr kumimoji="0" lang="en-US" sz="13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French &amp; French I 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6" name="Google Shape;266;p33"/>
            <p:cNvSpPr/>
            <p:nvPr/>
          </p:nvSpPr>
          <p:spPr>
            <a:xfrm>
              <a:off x="4958796" y="621379"/>
              <a:ext cx="123211" cy="3542324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980000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267" name="Google Shape;267;p33"/>
            <p:cNvSpPr/>
            <p:nvPr/>
          </p:nvSpPr>
          <p:spPr>
            <a:xfrm>
              <a:off x="5082008" y="3855675"/>
              <a:ext cx="985690" cy="616056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8" name="Google Shape;268;p33"/>
            <p:cNvSpPr txBox="1"/>
            <p:nvPr/>
          </p:nvSpPr>
          <p:spPr>
            <a:xfrm>
              <a:off x="5100052" y="3873719"/>
              <a:ext cx="949602" cy="5799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4750" tIns="16500" rIns="24750" bIns="165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  <a:tabLst/>
                <a:defRPr/>
              </a:pPr>
              <a:r>
                <a:rPr kumimoji="0" lang="en-US" sz="13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German &amp; German I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33"/>
            <p:cNvSpPr/>
            <p:nvPr/>
          </p:nvSpPr>
          <p:spPr>
            <a:xfrm>
              <a:off x="6375726" y="5323"/>
              <a:ext cx="1232112" cy="616056"/>
            </a:xfrm>
            <a:prstGeom prst="roundRect">
              <a:avLst>
                <a:gd name="adj" fmla="val 10000"/>
              </a:avLst>
            </a:prstGeom>
            <a:gradFill>
              <a:gsLst>
                <a:gs pos="0">
                  <a:srgbClr val="FF9192"/>
                </a:gs>
                <a:gs pos="35000">
                  <a:srgbClr val="FFB4B4"/>
                </a:gs>
                <a:gs pos="100000">
                  <a:srgbClr val="FFE0E0"/>
                </a:gs>
              </a:gsLst>
              <a:lin ang="16200000" scaled="0"/>
            </a:gradFill>
            <a:ln>
              <a:noFill/>
            </a:ln>
            <a:effectLst>
              <a:outerShdw blurRad="40000" dist="20000" dir="5400000" rotWithShape="0">
                <a:srgbClr val="000000">
                  <a:alpha val="37647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33"/>
            <p:cNvSpPr txBox="1"/>
            <p:nvPr/>
          </p:nvSpPr>
          <p:spPr>
            <a:xfrm>
              <a:off x="6393770" y="23367"/>
              <a:ext cx="1196024" cy="5799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4275" tIns="22850" rIns="34275" bIns="2285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Physical Education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33"/>
            <p:cNvSpPr/>
            <p:nvPr/>
          </p:nvSpPr>
          <p:spPr>
            <a:xfrm>
              <a:off x="6498937" y="621379"/>
              <a:ext cx="123211" cy="462042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980000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272" name="Google Shape;272;p33"/>
            <p:cNvSpPr/>
            <p:nvPr/>
          </p:nvSpPr>
          <p:spPr>
            <a:xfrm>
              <a:off x="6622149" y="775393"/>
              <a:ext cx="985690" cy="616056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3" name="Google Shape;273;p33"/>
            <p:cNvSpPr txBox="1"/>
            <p:nvPr/>
          </p:nvSpPr>
          <p:spPr>
            <a:xfrm>
              <a:off x="6640193" y="793437"/>
              <a:ext cx="949602" cy="5799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4750" tIns="16500" rIns="24750" bIns="165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  <a:tabLst/>
                <a:defRPr/>
              </a:pPr>
              <a:r>
                <a:rPr kumimoji="0" lang="en-US" sz="13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Traditional PE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33"/>
            <p:cNvSpPr/>
            <p:nvPr/>
          </p:nvSpPr>
          <p:spPr>
            <a:xfrm>
              <a:off x="6498937" y="621379"/>
              <a:ext cx="123211" cy="1232112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980000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275" name="Google Shape;275;p33"/>
            <p:cNvSpPr/>
            <p:nvPr/>
          </p:nvSpPr>
          <p:spPr>
            <a:xfrm>
              <a:off x="6622149" y="1545464"/>
              <a:ext cx="985690" cy="616056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6" name="Google Shape;276;p33"/>
            <p:cNvSpPr txBox="1"/>
            <p:nvPr/>
          </p:nvSpPr>
          <p:spPr>
            <a:xfrm>
              <a:off x="6640193" y="1563508"/>
              <a:ext cx="949602" cy="5799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4750" tIns="16500" rIns="24750" bIns="165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  <a:tabLst/>
                <a:defRPr/>
              </a:pPr>
              <a:r>
                <a:rPr kumimoji="0" lang="en-US" sz="13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Dance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7" name="Google Shape;277;p33"/>
            <p:cNvSpPr/>
            <p:nvPr/>
          </p:nvSpPr>
          <p:spPr>
            <a:xfrm>
              <a:off x="6498937" y="621379"/>
              <a:ext cx="123211" cy="200218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980000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278" name="Google Shape;278;p33"/>
            <p:cNvSpPr/>
            <p:nvPr/>
          </p:nvSpPr>
          <p:spPr>
            <a:xfrm>
              <a:off x="6622149" y="2315534"/>
              <a:ext cx="985690" cy="616056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9" name="Google Shape;279;p33"/>
            <p:cNvSpPr txBox="1"/>
            <p:nvPr/>
          </p:nvSpPr>
          <p:spPr>
            <a:xfrm>
              <a:off x="6640193" y="2333578"/>
              <a:ext cx="949602" cy="5799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4750" tIns="16500" rIns="24750" bIns="165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  <a:tabLst/>
                <a:defRPr/>
              </a:pPr>
              <a:r>
                <a:rPr kumimoji="0" lang="en-US" sz="13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Squash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0" name="Google Shape;280;p33"/>
            <p:cNvSpPr/>
            <p:nvPr/>
          </p:nvSpPr>
          <p:spPr>
            <a:xfrm>
              <a:off x="6498937" y="621379"/>
              <a:ext cx="123211" cy="277225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980000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281" name="Google Shape;281;p33"/>
            <p:cNvSpPr/>
            <p:nvPr/>
          </p:nvSpPr>
          <p:spPr>
            <a:xfrm>
              <a:off x="6622149" y="3085605"/>
              <a:ext cx="985690" cy="616056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2" name="Google Shape;282;p33"/>
            <p:cNvSpPr txBox="1"/>
            <p:nvPr/>
          </p:nvSpPr>
          <p:spPr>
            <a:xfrm>
              <a:off x="6640193" y="3103649"/>
              <a:ext cx="949602" cy="5799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4750" tIns="16500" rIns="24750" bIns="165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  <a:tabLst/>
                <a:defRPr/>
              </a:pPr>
              <a:r>
                <a:rPr kumimoji="0" lang="en-US" sz="13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Karate 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pic>
        <p:nvPicPr>
          <p:cNvPr id="283" name="Google Shape;283;p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80806" y="2044822"/>
            <a:ext cx="2143125" cy="2143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4" name="Google Shape;284;p33" descr="Logo, company name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8068" y="2044822"/>
            <a:ext cx="1951680" cy="2143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36"/>
          <p:cNvSpPr>
            <a:spLocks noGrp="1"/>
          </p:cNvSpPr>
          <p:nvPr>
            <p:ph type="sldNum" idx="12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/>
                <a:ea typeface="Cambria"/>
                <a:sym typeface="Cambria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t>9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/>
              <a:ea typeface="Cambria"/>
              <a:sym typeface="Cambria"/>
            </a:endParaRPr>
          </a:p>
        </p:txBody>
      </p:sp>
      <p:sp>
        <p:nvSpPr>
          <p:cNvPr id="306" name="Google Shape;306;p36"/>
          <p:cNvSpPr txBox="1"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mbria"/>
              <a:buNone/>
            </a:pPr>
            <a:r>
              <a:rPr lang="en-US"/>
              <a:t>Accountability Ratings </a:t>
            </a:r>
            <a:endParaRPr/>
          </a:p>
        </p:txBody>
      </p:sp>
      <p:grpSp>
        <p:nvGrpSpPr>
          <p:cNvPr id="307" name="Google Shape;307;p36"/>
          <p:cNvGrpSpPr/>
          <p:nvPr/>
        </p:nvGrpSpPr>
        <p:grpSpPr>
          <a:xfrm>
            <a:off x="2032000" y="1454518"/>
            <a:ext cx="8128000" cy="3948961"/>
            <a:chOff x="0" y="734852"/>
            <a:chExt cx="8128000" cy="3948961"/>
          </a:xfrm>
        </p:grpSpPr>
        <p:sp>
          <p:nvSpPr>
            <p:cNvPr id="308" name="Google Shape;308;p36"/>
            <p:cNvSpPr/>
            <p:nvPr/>
          </p:nvSpPr>
          <p:spPr>
            <a:xfrm>
              <a:off x="0" y="734852"/>
              <a:ext cx="8128000" cy="1183746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9" name="Google Shape;309;p36"/>
            <p:cNvSpPr txBox="1"/>
            <p:nvPr/>
          </p:nvSpPr>
          <p:spPr>
            <a:xfrm>
              <a:off x="0" y="1030789"/>
              <a:ext cx="7832064" cy="59187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7625" tIns="87625" rIns="254000" bIns="187900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  <a:tabLst/>
                <a:defRPr/>
              </a:pPr>
              <a:r>
                <a:rPr kumimoji="0" lang="en-US" sz="23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2018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0" name="Google Shape;310;p36"/>
            <p:cNvSpPr/>
            <p:nvPr/>
          </p:nvSpPr>
          <p:spPr>
            <a:xfrm>
              <a:off x="0" y="1647691"/>
              <a:ext cx="2503424" cy="2280331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1" name="Google Shape;311;p36"/>
            <p:cNvSpPr txBox="1"/>
            <p:nvPr/>
          </p:nvSpPr>
          <p:spPr>
            <a:xfrm>
              <a:off x="0" y="1647691"/>
              <a:ext cx="2503424" cy="2280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7625" tIns="87625" rIns="87625" bIns="8762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  <a:tabLst/>
                <a:defRPr/>
              </a:pPr>
              <a:r>
                <a:rPr kumimoji="0" lang="en-US" sz="23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C Rating – 78 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2" name="Google Shape;312;p36"/>
            <p:cNvSpPr/>
            <p:nvPr/>
          </p:nvSpPr>
          <p:spPr>
            <a:xfrm>
              <a:off x="2503423" y="1129434"/>
              <a:ext cx="5624576" cy="1183746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3" name="Google Shape;313;p36"/>
            <p:cNvSpPr txBox="1"/>
            <p:nvPr/>
          </p:nvSpPr>
          <p:spPr>
            <a:xfrm>
              <a:off x="2503423" y="1425371"/>
              <a:ext cx="5328640" cy="59187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7625" tIns="87625" rIns="254000" bIns="187900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  <a:tabLst/>
                <a:defRPr/>
              </a:pPr>
              <a:r>
                <a:rPr kumimoji="0" lang="en-US" sz="23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2019-2021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4" name="Google Shape;314;p36"/>
            <p:cNvSpPr/>
            <p:nvPr/>
          </p:nvSpPr>
          <p:spPr>
            <a:xfrm>
              <a:off x="2503423" y="2042273"/>
              <a:ext cx="2503424" cy="2280331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5" name="Google Shape;315;p36"/>
            <p:cNvSpPr txBox="1"/>
            <p:nvPr/>
          </p:nvSpPr>
          <p:spPr>
            <a:xfrm>
              <a:off x="2503423" y="2042273"/>
              <a:ext cx="2503424" cy="2280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7625" tIns="87625" rIns="87625" bIns="8762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  <a:tabLst/>
                <a:defRPr/>
              </a:pPr>
              <a:r>
                <a:rPr kumimoji="0" lang="en-US" sz="23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B Rating – 82 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6" name="Google Shape;316;p36"/>
            <p:cNvSpPr/>
            <p:nvPr/>
          </p:nvSpPr>
          <p:spPr>
            <a:xfrm>
              <a:off x="5006848" y="1524016"/>
              <a:ext cx="3121152" cy="1183746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7" name="Google Shape;317;p36"/>
            <p:cNvSpPr txBox="1"/>
            <p:nvPr/>
          </p:nvSpPr>
          <p:spPr>
            <a:xfrm>
              <a:off x="5006848" y="1819953"/>
              <a:ext cx="2825216" cy="59187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7625" tIns="87625" rIns="254000" bIns="187900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  <a:tabLst/>
                <a:defRPr/>
              </a:pPr>
              <a:r>
                <a:rPr kumimoji="0" lang="en-US" sz="23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2022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8" name="Google Shape;318;p36"/>
            <p:cNvSpPr/>
            <p:nvPr/>
          </p:nvSpPr>
          <p:spPr>
            <a:xfrm>
              <a:off x="5006848" y="2436855"/>
              <a:ext cx="2503424" cy="224695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9" name="Google Shape;319;p36"/>
            <p:cNvSpPr txBox="1"/>
            <p:nvPr/>
          </p:nvSpPr>
          <p:spPr>
            <a:xfrm>
              <a:off x="5006848" y="2436855"/>
              <a:ext cx="2503424" cy="22469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7625" tIns="87625" rIns="87625" bIns="8762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  <a:tabLst/>
                <a:defRPr/>
              </a:pPr>
              <a:r>
                <a:rPr kumimoji="0" lang="en-US" sz="2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A Rating – 91! </a:t>
              </a: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  <a:tabLst/>
                <a:defRPr/>
              </a:pPr>
              <a:endParaRPr lang="en-US" sz="2300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  <a:tabLst/>
                <a:defRPr/>
              </a:pPr>
              <a:r>
                <a:rPr kumimoji="0" lang="en-US" sz="23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rPr>
                <a:t>5/7 Distinctions </a:t>
              </a: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usiness plan presentation">
  <a:themeElements>
    <a:clrScheme name="Custom 5">
      <a:dk1>
        <a:srgbClr val="000000"/>
      </a:dk1>
      <a:lt1>
        <a:srgbClr val="FFFFFF"/>
      </a:lt1>
      <a:dk2>
        <a:srgbClr val="323232"/>
      </a:dk2>
      <a:lt2>
        <a:srgbClr val="C1C1C1"/>
      </a:lt2>
      <a:accent1>
        <a:srgbClr val="C00000"/>
      </a:accent1>
      <a:accent2>
        <a:srgbClr val="000000"/>
      </a:accent2>
      <a:accent3>
        <a:srgbClr val="656565"/>
      </a:accent3>
      <a:accent4>
        <a:srgbClr val="989898"/>
      </a:accent4>
      <a:accent5>
        <a:srgbClr val="CBCBCB"/>
      </a:accent5>
      <a:accent6>
        <a:srgbClr val="FF4040"/>
      </a:accent6>
      <a:hlink>
        <a:srgbClr val="002060"/>
      </a:hlink>
      <a:folHlink>
        <a:srgbClr val="00B0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</TotalTime>
  <Words>955</Words>
  <Application>Microsoft Office PowerPoint</Application>
  <PresentationFormat>Widescreen</PresentationFormat>
  <Paragraphs>232</Paragraphs>
  <Slides>18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Cambria</vt:lpstr>
      <vt:lpstr>Noto Sans Symbols</vt:lpstr>
      <vt:lpstr>Symbol</vt:lpstr>
      <vt:lpstr>Verdana</vt:lpstr>
      <vt:lpstr>Office Theme</vt:lpstr>
      <vt:lpstr>Business plan presentation</vt:lpstr>
      <vt:lpstr>SDMC</vt:lpstr>
      <vt:lpstr>SDMC</vt:lpstr>
      <vt:lpstr>Essential Agreements</vt:lpstr>
      <vt:lpstr>Welcome New Members</vt:lpstr>
      <vt:lpstr>Enrollment </vt:lpstr>
      <vt:lpstr>Demographics</vt:lpstr>
      <vt:lpstr>PowerPoint Presentation</vt:lpstr>
      <vt:lpstr>PowerPoint Presentation</vt:lpstr>
      <vt:lpstr>Accountability Ratings </vt:lpstr>
      <vt:lpstr>School Improvement Plan (SIP) Goals </vt:lpstr>
      <vt:lpstr>Focus Areas </vt:lpstr>
      <vt:lpstr>Our Four-Prong approach to school improvement helps us to focus our efforts on what matters most – students!</vt:lpstr>
      <vt:lpstr>Budget –Staffing</vt:lpstr>
      <vt:lpstr>Budget Cont.</vt:lpstr>
      <vt:lpstr>Facilities </vt:lpstr>
      <vt:lpstr>Open Discussion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Coffee with Principal Saldaña</dc:title>
  <dc:creator>Saldana, Vanessa M</dc:creator>
  <cp:lastModifiedBy>Cavazos, Cindy</cp:lastModifiedBy>
  <cp:revision>7</cp:revision>
  <cp:lastPrinted>2022-09-16T19:31:54Z</cp:lastPrinted>
  <dcterms:created xsi:type="dcterms:W3CDTF">2021-11-03T03:14:19Z</dcterms:created>
  <dcterms:modified xsi:type="dcterms:W3CDTF">2022-09-16T19:48:31Z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2021-09-01T00:00:00Z</vt:filetime>
  </property>
  <property fmtid="{D5CDD505-2E9C-101B-9397-08002B2CF9AE}" pid="3" name="Creator">
    <vt:lpwstr>Acrobat PDFMaker 17 for PowerPoint</vt:lpwstr>
  </property>
  <property fmtid="{D5CDD505-2E9C-101B-9397-08002B2CF9AE}" pid="4" name="LastSaved">
    <vt:filetime>2021-11-03T00:00:00Z</vt:filetime>
  </property>
</Properties>
</file>